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32"/>
  </p:handoutMasterIdLst>
  <p:sldIdLst>
    <p:sldId id="276" r:id="rId3"/>
    <p:sldId id="258" r:id="rId4"/>
    <p:sldId id="260" r:id="rId5"/>
    <p:sldId id="261" r:id="rId6"/>
    <p:sldId id="262" r:id="rId7"/>
    <p:sldId id="263" r:id="rId8"/>
    <p:sldId id="296" r:id="rId9"/>
    <p:sldId id="294" r:id="rId10"/>
    <p:sldId id="295" r:id="rId11"/>
    <p:sldId id="264" r:id="rId12"/>
    <p:sldId id="291" r:id="rId13"/>
    <p:sldId id="293" r:id="rId14"/>
    <p:sldId id="277" r:id="rId15"/>
    <p:sldId id="292" r:id="rId16"/>
    <p:sldId id="266" r:id="rId17"/>
    <p:sldId id="267" r:id="rId18"/>
    <p:sldId id="268" r:id="rId19"/>
    <p:sldId id="269" r:id="rId20"/>
    <p:sldId id="278" r:id="rId21"/>
    <p:sldId id="270" r:id="rId22"/>
    <p:sldId id="274" r:id="rId23"/>
    <p:sldId id="279" r:id="rId24"/>
    <p:sldId id="275" r:id="rId25"/>
    <p:sldId id="281" r:id="rId26"/>
    <p:sldId id="290" r:id="rId27"/>
    <p:sldId id="282" r:id="rId28"/>
    <p:sldId id="283" r:id="rId29"/>
    <p:sldId id="284" r:id="rId30"/>
    <p:sldId id="285" r:id="rId31"/>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32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handoutMaster" Target="handoutMasters/handout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mn-ea"/>
                <a:cs typeface="+mn-cs"/>
              </a:defRPr>
            </a:lvl1pPr>
          </a:lstStyle>
          <a:p>
            <a:pPr>
              <a:defRPr/>
            </a:pPr>
            <a:endParaRPr lang="en-US"/>
          </a:p>
        </p:txBody>
      </p:sp>
      <p:sp>
        <p:nvSpPr>
          <p:cNvPr id="51203"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cs typeface="+mn-cs"/>
              </a:defRPr>
            </a:lvl1pPr>
          </a:lstStyle>
          <a:p>
            <a:pPr>
              <a:defRPr/>
            </a:pPr>
            <a:fld id="{8DF46A6B-546F-134F-98EF-F77E4D37D2D6}" type="datetimeFigureOut">
              <a:rPr lang="en-US"/>
              <a:pPr>
                <a:defRPr/>
              </a:pPr>
              <a:t>16-05-10</a:t>
            </a:fld>
            <a:endParaRPr lang="en-US"/>
          </a:p>
        </p:txBody>
      </p:sp>
      <p:sp>
        <p:nvSpPr>
          <p:cNvPr id="51204"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mn-ea"/>
                <a:cs typeface="+mn-cs"/>
              </a:defRPr>
            </a:lvl1pPr>
          </a:lstStyle>
          <a:p>
            <a:pPr>
              <a:defRPr/>
            </a:pPr>
            <a:endParaRPr lang="en-US"/>
          </a:p>
        </p:txBody>
      </p:sp>
      <p:sp>
        <p:nvSpPr>
          <p:cNvPr id="51205"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cs typeface="+mn-cs"/>
              </a:defRPr>
            </a:lvl1pPr>
          </a:lstStyle>
          <a:p>
            <a:pPr>
              <a:defRPr/>
            </a:pPr>
            <a:fld id="{E051EBEC-E2A1-CF43-9B60-D29C6BD3A5B8}" type="slidenum">
              <a:rPr lang="en-US"/>
              <a:pPr>
                <a:defRPr/>
              </a:pPr>
              <a:t>‹#›</a:t>
            </a:fld>
            <a:endParaRPr lang="en-US"/>
          </a:p>
        </p:txBody>
      </p:sp>
    </p:spTree>
    <p:extLst>
      <p:ext uri="{BB962C8B-B14F-4D97-AF65-F5344CB8AC3E}">
        <p14:creationId xmlns:p14="http://schemas.microsoft.com/office/powerpoint/2010/main" val="32163980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80AF25-F57E-024E-980D-8F597078685F}" type="slidenum">
              <a:rPr lang="en-US"/>
              <a:pPr>
                <a:defRPr/>
              </a:pPr>
              <a:t>‹#›</a:t>
            </a:fld>
            <a:endParaRPr lang="en-US"/>
          </a:p>
        </p:txBody>
      </p:sp>
    </p:spTree>
    <p:extLst>
      <p:ext uri="{BB962C8B-B14F-4D97-AF65-F5344CB8AC3E}">
        <p14:creationId xmlns:p14="http://schemas.microsoft.com/office/powerpoint/2010/main" val="167443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F6B13F-AB27-0142-897F-2E196873C688}" type="slidenum">
              <a:rPr lang="en-US"/>
              <a:pPr>
                <a:defRPr/>
              </a:pPr>
              <a:t>‹#›</a:t>
            </a:fld>
            <a:endParaRPr lang="en-US"/>
          </a:p>
        </p:txBody>
      </p:sp>
    </p:spTree>
    <p:extLst>
      <p:ext uri="{BB962C8B-B14F-4D97-AF65-F5344CB8AC3E}">
        <p14:creationId xmlns:p14="http://schemas.microsoft.com/office/powerpoint/2010/main" val="1532999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CC3AE0-229D-5D45-B0DC-32FFEF281CEF}" type="slidenum">
              <a:rPr lang="en-US"/>
              <a:pPr>
                <a:defRPr/>
              </a:pPr>
              <a:t>‹#›</a:t>
            </a:fld>
            <a:endParaRPr lang="en-US"/>
          </a:p>
        </p:txBody>
      </p:sp>
    </p:spTree>
    <p:extLst>
      <p:ext uri="{BB962C8B-B14F-4D97-AF65-F5344CB8AC3E}">
        <p14:creationId xmlns:p14="http://schemas.microsoft.com/office/powerpoint/2010/main" val="2651036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7DDD27-6226-D04D-9056-2A827F377326}" type="slidenum">
              <a:rPr lang="en-US"/>
              <a:pPr>
                <a:defRPr/>
              </a:pPr>
              <a:t>‹#›</a:t>
            </a:fld>
            <a:endParaRPr lang="en-US"/>
          </a:p>
        </p:txBody>
      </p:sp>
    </p:spTree>
    <p:extLst>
      <p:ext uri="{BB962C8B-B14F-4D97-AF65-F5344CB8AC3E}">
        <p14:creationId xmlns:p14="http://schemas.microsoft.com/office/powerpoint/2010/main" val="272124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4FC8A9-B632-4644-844B-2B6D7512672B}" type="slidenum">
              <a:rPr lang="en-US"/>
              <a:pPr>
                <a:defRPr/>
              </a:pPr>
              <a:t>‹#›</a:t>
            </a:fld>
            <a:endParaRPr lang="en-US"/>
          </a:p>
        </p:txBody>
      </p:sp>
    </p:spTree>
    <p:extLst>
      <p:ext uri="{BB962C8B-B14F-4D97-AF65-F5344CB8AC3E}">
        <p14:creationId xmlns:p14="http://schemas.microsoft.com/office/powerpoint/2010/main" val="335450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C11A79-87E5-6845-90F0-F28BDC7E37AC}" type="slidenum">
              <a:rPr lang="en-US"/>
              <a:pPr>
                <a:defRPr/>
              </a:pPr>
              <a:t>‹#›</a:t>
            </a:fld>
            <a:endParaRPr lang="en-US"/>
          </a:p>
        </p:txBody>
      </p:sp>
    </p:spTree>
    <p:extLst>
      <p:ext uri="{BB962C8B-B14F-4D97-AF65-F5344CB8AC3E}">
        <p14:creationId xmlns:p14="http://schemas.microsoft.com/office/powerpoint/2010/main" val="2682742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E34496-CD7F-D543-AEFD-9F41F2F9AB78}" type="slidenum">
              <a:rPr lang="en-US"/>
              <a:pPr>
                <a:defRPr/>
              </a:pPr>
              <a:t>‹#›</a:t>
            </a:fld>
            <a:endParaRPr lang="en-US"/>
          </a:p>
        </p:txBody>
      </p:sp>
    </p:spTree>
    <p:extLst>
      <p:ext uri="{BB962C8B-B14F-4D97-AF65-F5344CB8AC3E}">
        <p14:creationId xmlns:p14="http://schemas.microsoft.com/office/powerpoint/2010/main" val="734443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600EBE0-49CB-524C-B07E-2BD8AC63E4F6}" type="slidenum">
              <a:rPr lang="en-US"/>
              <a:pPr>
                <a:defRPr/>
              </a:pPr>
              <a:t>‹#›</a:t>
            </a:fld>
            <a:endParaRPr lang="en-US"/>
          </a:p>
        </p:txBody>
      </p:sp>
    </p:spTree>
    <p:extLst>
      <p:ext uri="{BB962C8B-B14F-4D97-AF65-F5344CB8AC3E}">
        <p14:creationId xmlns:p14="http://schemas.microsoft.com/office/powerpoint/2010/main" val="29693490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35136A-CAAF-E94C-9C25-DB130E4E8EEF}" type="slidenum">
              <a:rPr lang="en-US"/>
              <a:pPr>
                <a:defRPr/>
              </a:pPr>
              <a:t>‹#›</a:t>
            </a:fld>
            <a:endParaRPr lang="en-US"/>
          </a:p>
        </p:txBody>
      </p:sp>
    </p:spTree>
    <p:extLst>
      <p:ext uri="{BB962C8B-B14F-4D97-AF65-F5344CB8AC3E}">
        <p14:creationId xmlns:p14="http://schemas.microsoft.com/office/powerpoint/2010/main" val="1968953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0ACA919-E286-B143-9CB1-1E16DFFE4D0B}" type="slidenum">
              <a:rPr lang="en-US"/>
              <a:pPr>
                <a:defRPr/>
              </a:pPr>
              <a:t>‹#›</a:t>
            </a:fld>
            <a:endParaRPr lang="en-US"/>
          </a:p>
        </p:txBody>
      </p:sp>
    </p:spTree>
    <p:extLst>
      <p:ext uri="{BB962C8B-B14F-4D97-AF65-F5344CB8AC3E}">
        <p14:creationId xmlns:p14="http://schemas.microsoft.com/office/powerpoint/2010/main" val="1519745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6B0622-540A-204E-9FEC-95418C99D61C}" type="slidenum">
              <a:rPr lang="en-US"/>
              <a:pPr>
                <a:defRPr/>
              </a:pPr>
              <a:t>‹#›</a:t>
            </a:fld>
            <a:endParaRPr lang="en-US"/>
          </a:p>
        </p:txBody>
      </p:sp>
    </p:spTree>
    <p:extLst>
      <p:ext uri="{BB962C8B-B14F-4D97-AF65-F5344CB8AC3E}">
        <p14:creationId xmlns:p14="http://schemas.microsoft.com/office/powerpoint/2010/main" val="547313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B93222-6A2B-1749-9406-E2E6688A9134}" type="slidenum">
              <a:rPr lang="en-US"/>
              <a:pPr>
                <a:defRPr/>
              </a:pPr>
              <a:t>‹#›</a:t>
            </a:fld>
            <a:endParaRPr lang="en-US"/>
          </a:p>
        </p:txBody>
      </p:sp>
    </p:spTree>
    <p:extLst>
      <p:ext uri="{BB962C8B-B14F-4D97-AF65-F5344CB8AC3E}">
        <p14:creationId xmlns:p14="http://schemas.microsoft.com/office/powerpoint/2010/main" val="25820666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921631A-4173-084E-8AF6-1BE65BCA9210}" type="slidenum">
              <a:rPr lang="en-US"/>
              <a:pPr>
                <a:defRPr/>
              </a:pPr>
              <a:t>‹#›</a:t>
            </a:fld>
            <a:endParaRPr lang="en-US"/>
          </a:p>
        </p:txBody>
      </p:sp>
    </p:spTree>
    <p:extLst>
      <p:ext uri="{BB962C8B-B14F-4D97-AF65-F5344CB8AC3E}">
        <p14:creationId xmlns:p14="http://schemas.microsoft.com/office/powerpoint/2010/main" val="569984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9F5F51-6F30-E742-9C96-2ED0C9184640}" type="slidenum">
              <a:rPr lang="en-US"/>
              <a:pPr>
                <a:defRPr/>
              </a:pPr>
              <a:t>‹#›</a:t>
            </a:fld>
            <a:endParaRPr lang="en-US"/>
          </a:p>
        </p:txBody>
      </p:sp>
    </p:spTree>
    <p:extLst>
      <p:ext uri="{BB962C8B-B14F-4D97-AF65-F5344CB8AC3E}">
        <p14:creationId xmlns:p14="http://schemas.microsoft.com/office/powerpoint/2010/main" val="150879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76FD17-4DDA-D341-BD7C-4E17C35139D3}" type="slidenum">
              <a:rPr lang="en-US"/>
              <a:pPr>
                <a:defRPr/>
              </a:pPr>
              <a:t>‹#›</a:t>
            </a:fld>
            <a:endParaRPr lang="en-US"/>
          </a:p>
        </p:txBody>
      </p:sp>
    </p:spTree>
    <p:extLst>
      <p:ext uri="{BB962C8B-B14F-4D97-AF65-F5344CB8AC3E}">
        <p14:creationId xmlns:p14="http://schemas.microsoft.com/office/powerpoint/2010/main" val="22291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20AF45-24E3-A348-8E19-4703082DD2A1}" type="slidenum">
              <a:rPr lang="en-US"/>
              <a:pPr>
                <a:defRPr/>
              </a:pPr>
              <a:t>‹#›</a:t>
            </a:fld>
            <a:endParaRPr lang="en-US"/>
          </a:p>
        </p:txBody>
      </p:sp>
    </p:spTree>
    <p:extLst>
      <p:ext uri="{BB962C8B-B14F-4D97-AF65-F5344CB8AC3E}">
        <p14:creationId xmlns:p14="http://schemas.microsoft.com/office/powerpoint/2010/main" val="395538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925977-44F9-B641-B8B1-41994BBC5394}" type="slidenum">
              <a:rPr lang="en-US"/>
              <a:pPr>
                <a:defRPr/>
              </a:pPr>
              <a:t>‹#›</a:t>
            </a:fld>
            <a:endParaRPr lang="en-US"/>
          </a:p>
        </p:txBody>
      </p:sp>
    </p:spTree>
    <p:extLst>
      <p:ext uri="{BB962C8B-B14F-4D97-AF65-F5344CB8AC3E}">
        <p14:creationId xmlns:p14="http://schemas.microsoft.com/office/powerpoint/2010/main" val="165961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9205648-B8AD-AB4C-84E5-BE5DB96ADF37}" type="slidenum">
              <a:rPr lang="en-US"/>
              <a:pPr>
                <a:defRPr/>
              </a:pPr>
              <a:t>‹#›</a:t>
            </a:fld>
            <a:endParaRPr lang="en-US"/>
          </a:p>
        </p:txBody>
      </p:sp>
    </p:spTree>
    <p:extLst>
      <p:ext uri="{BB962C8B-B14F-4D97-AF65-F5344CB8AC3E}">
        <p14:creationId xmlns:p14="http://schemas.microsoft.com/office/powerpoint/2010/main" val="1942534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8445321-68B1-E647-A280-2C1E885EE8E6}" type="slidenum">
              <a:rPr lang="en-US"/>
              <a:pPr>
                <a:defRPr/>
              </a:pPr>
              <a:t>‹#›</a:t>
            </a:fld>
            <a:endParaRPr lang="en-US"/>
          </a:p>
        </p:txBody>
      </p:sp>
    </p:spTree>
    <p:extLst>
      <p:ext uri="{BB962C8B-B14F-4D97-AF65-F5344CB8AC3E}">
        <p14:creationId xmlns:p14="http://schemas.microsoft.com/office/powerpoint/2010/main" val="2243991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BBE032A-C6D6-784E-B4E4-FF8430A7554C}" type="slidenum">
              <a:rPr lang="en-US"/>
              <a:pPr>
                <a:defRPr/>
              </a:pPr>
              <a:t>‹#›</a:t>
            </a:fld>
            <a:endParaRPr lang="en-US"/>
          </a:p>
        </p:txBody>
      </p:sp>
    </p:spTree>
    <p:extLst>
      <p:ext uri="{BB962C8B-B14F-4D97-AF65-F5344CB8AC3E}">
        <p14:creationId xmlns:p14="http://schemas.microsoft.com/office/powerpoint/2010/main" val="109350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7348379-F663-1743-B8BC-D31A8A5A1F11}" type="slidenum">
              <a:rPr lang="en-US"/>
              <a:pPr>
                <a:defRPr/>
              </a:pPr>
              <a:t>‹#›</a:t>
            </a:fld>
            <a:endParaRPr lang="en-US"/>
          </a:p>
        </p:txBody>
      </p:sp>
    </p:spTree>
    <p:extLst>
      <p:ext uri="{BB962C8B-B14F-4D97-AF65-F5344CB8AC3E}">
        <p14:creationId xmlns:p14="http://schemas.microsoft.com/office/powerpoint/2010/main" val="169504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400745-061C-5B41-AE72-25704034BED8}" type="slidenum">
              <a:rPr lang="en-US"/>
              <a:pPr>
                <a:defRPr/>
              </a:pPr>
              <a:t>‹#›</a:t>
            </a:fld>
            <a:endParaRPr lang="en-US"/>
          </a:p>
        </p:txBody>
      </p:sp>
    </p:spTree>
    <p:extLst>
      <p:ext uri="{BB962C8B-B14F-4D97-AF65-F5344CB8AC3E}">
        <p14:creationId xmlns:p14="http://schemas.microsoft.com/office/powerpoint/2010/main" val="27557216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cs typeface="+mn-cs"/>
              </a:defRPr>
            </a:lvl1pPr>
          </a:lstStyle>
          <a:p>
            <a:pPr>
              <a:defRPr/>
            </a:pPr>
            <a:fld id="{8F5A364E-BAE8-CA49-B452-8A55DFC6A6A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cs typeface="+mn-cs"/>
              </a:defRPr>
            </a:lvl1pPr>
          </a:lstStyle>
          <a:p>
            <a:pPr>
              <a:defRPr/>
            </a:pPr>
            <a:fld id="{C2CFB84E-7446-5744-B965-E7164754031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hyperlink" Target="http://www.fondsfmoq.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www.compas.ca/" TargetMode="External"/><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hyperlink" Target="mailto:taylorq@compas.ca"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cra-arc.gc.ca/disability" TargetMode="Externa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990600" y="457200"/>
            <a:ext cx="7696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b="1"/>
              <a:t>Registered Disability Savings Plan, </a:t>
            </a:r>
            <a:br>
              <a:rPr lang="en-US" sz="2800" b="1"/>
            </a:br>
            <a:r>
              <a:rPr lang="en-US" sz="2800" b="1"/>
              <a:t>Canada Disability Savings Grant </a:t>
            </a:r>
            <a:br>
              <a:rPr lang="en-US" sz="2800" b="1"/>
            </a:br>
            <a:r>
              <a:rPr lang="en-US" sz="2800" b="1"/>
              <a:t>and Canada Disability Savings Bond</a:t>
            </a:r>
            <a:endParaRPr lang="en-CA" sz="4400"/>
          </a:p>
        </p:txBody>
      </p:sp>
      <p:pic>
        <p:nvPicPr>
          <p:cNvPr id="26626" name="Picture 5"/>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162800" y="51054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7" descr="WordMark_Bl_Rd_CMYK"/>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934200" y="4191000"/>
            <a:ext cx="1863725"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8"/>
          <p:cNvSpPr>
            <a:spLocks noChangeArrowheads="1"/>
          </p:cNvSpPr>
          <p:nvPr/>
        </p:nvSpPr>
        <p:spPr bwMode="auto">
          <a:xfrm>
            <a:off x="152400" y="5791200"/>
            <a:ext cx="5029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CA" sz="1800">
                <a:cs typeface="+mn-cs"/>
              </a:rPr>
              <a:t>Des renseignements en français</a:t>
            </a:r>
          </a:p>
          <a:p>
            <a:pPr>
              <a:defRPr/>
            </a:pPr>
            <a:r>
              <a:rPr lang="en-CA" sz="1800">
                <a:cs typeface="+mn-cs"/>
              </a:rPr>
              <a:t>sont disponibles sur demande</a:t>
            </a:r>
            <a:endParaRPr lang="en-US" sz="180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04800" y="457200"/>
            <a:ext cx="8348663"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What is the Canada Disability Savings Grant?</a:t>
            </a:r>
            <a:endParaRPr lang="en-CA" sz="2800">
              <a:solidFill>
                <a:schemeClr val="tx2"/>
              </a:solidFill>
            </a:endParaRPr>
          </a:p>
        </p:txBody>
      </p:sp>
      <p:sp>
        <p:nvSpPr>
          <p:cNvPr id="35843" name="Rectangle 3"/>
          <p:cNvSpPr>
            <a:spLocks noChangeArrowheads="1"/>
          </p:cNvSpPr>
          <p:nvPr/>
        </p:nvSpPr>
        <p:spPr bwMode="auto">
          <a:xfrm>
            <a:off x="609600" y="1371600"/>
            <a:ext cx="8316913"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lnSpc>
                <a:spcPct val="90000"/>
              </a:lnSpc>
              <a:spcBef>
                <a:spcPct val="20000"/>
              </a:spcBef>
              <a:buFontTx/>
              <a:buChar char="•"/>
            </a:pPr>
            <a:r>
              <a:rPr lang="en-US"/>
              <a:t>The Government will pay a matching grant of up to 300%, depending on the amount contributed to the RDSP, and the beneficiary</a:t>
            </a:r>
            <a:r>
              <a:rPr lang="ja-JP" altLang="en-US"/>
              <a:t>’</a:t>
            </a:r>
            <a:r>
              <a:rPr lang="en-US" altLang="ja-JP"/>
              <a:t>s family income.  </a:t>
            </a:r>
          </a:p>
          <a:p>
            <a:pPr marL="228600" indent="-228600">
              <a:lnSpc>
                <a:spcPct val="90000"/>
              </a:lnSpc>
              <a:spcBef>
                <a:spcPct val="20000"/>
              </a:spcBef>
              <a:buFontTx/>
              <a:buChar char="•"/>
            </a:pPr>
            <a:endParaRPr lang="en-US"/>
          </a:p>
          <a:p>
            <a:pPr marL="228600" indent="-228600">
              <a:lnSpc>
                <a:spcPct val="90000"/>
              </a:lnSpc>
              <a:spcBef>
                <a:spcPct val="20000"/>
              </a:spcBef>
              <a:buFontTx/>
              <a:buChar char="•"/>
            </a:pPr>
            <a:r>
              <a:rPr lang="en-US"/>
              <a:t>A maximum of $3,500 will be paid each year, with a lifetime limit of $70,000.</a:t>
            </a:r>
          </a:p>
          <a:p>
            <a:pPr marL="228600" indent="-228600">
              <a:lnSpc>
                <a:spcPct val="90000"/>
              </a:lnSpc>
              <a:spcBef>
                <a:spcPct val="20000"/>
              </a:spcBef>
              <a:buFontTx/>
              <a:buChar char="•"/>
            </a:pPr>
            <a:endParaRPr lang="en-US"/>
          </a:p>
          <a:p>
            <a:pPr marL="228600" indent="-228600">
              <a:lnSpc>
                <a:spcPct val="90000"/>
              </a:lnSpc>
              <a:spcBef>
                <a:spcPct val="20000"/>
              </a:spcBef>
              <a:buFontTx/>
              <a:buChar char="•"/>
            </a:pPr>
            <a:r>
              <a:rPr lang="en-US"/>
              <a:t>Grants will be paid into an RDSP until the year the beneficiary turns 49 years old.</a:t>
            </a:r>
          </a:p>
          <a:p>
            <a:pPr marL="228600" indent="-228600">
              <a:lnSpc>
                <a:spcPct val="90000"/>
              </a:lnSpc>
              <a:spcBef>
                <a:spcPct val="20000"/>
              </a:spcBef>
              <a:buFontTx/>
              <a:buChar char="•"/>
            </a:pPr>
            <a:endParaRPr lang="en-US"/>
          </a:p>
          <a:p>
            <a:pPr marL="228600" indent="-228600">
              <a:lnSpc>
                <a:spcPct val="90000"/>
              </a:lnSpc>
              <a:spcBef>
                <a:spcPct val="20000"/>
              </a:spcBef>
            </a:pPr>
            <a:endParaRPr lang="en-US" sz="3200"/>
          </a:p>
          <a:p>
            <a:pPr marL="228600" indent="-228600">
              <a:lnSpc>
                <a:spcPct val="90000"/>
              </a:lnSpc>
              <a:spcBef>
                <a:spcPct val="20000"/>
              </a:spcBef>
            </a:pPr>
            <a:endParaRPr lang="en-US" sz="3200"/>
          </a:p>
          <a:p>
            <a:pPr marL="228600" indent="-228600">
              <a:lnSpc>
                <a:spcPct val="90000"/>
              </a:lnSpc>
              <a:spcBef>
                <a:spcPct val="20000"/>
              </a:spcBef>
            </a:pPr>
            <a:endParaRPr lang="en-CA" sz="3200"/>
          </a:p>
        </p:txBody>
      </p:sp>
      <p:pic>
        <p:nvPicPr>
          <p:cNvPr id="35844"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298450" y="228600"/>
            <a:ext cx="8845550"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Receiving the Grant</a:t>
            </a:r>
            <a:endParaRPr lang="en-CA" sz="2800">
              <a:solidFill>
                <a:schemeClr val="tx2"/>
              </a:solidFill>
            </a:endParaRPr>
          </a:p>
        </p:txBody>
      </p:sp>
      <p:graphicFrame>
        <p:nvGraphicFramePr>
          <p:cNvPr id="10274" name="Group 34"/>
          <p:cNvGraphicFramePr>
            <a:graphicFrameLocks noGrp="1"/>
          </p:cNvGraphicFramePr>
          <p:nvPr/>
        </p:nvGraphicFramePr>
        <p:xfrm>
          <a:off x="228600" y="990600"/>
          <a:ext cx="8758238" cy="4165828"/>
        </p:xfrm>
        <a:graphic>
          <a:graphicData uri="http://schemas.openxmlformats.org/drawingml/2006/table">
            <a:tbl>
              <a:tblPr/>
              <a:tblGrid>
                <a:gridCol w="4260850"/>
                <a:gridCol w="2555875"/>
                <a:gridCol w="1941513"/>
              </a:tblGrid>
              <a:tr h="782578">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1" i="0" u="none" strike="noStrike" cap="none" normalizeH="0" baseline="0">
                          <a:ln>
                            <a:noFill/>
                          </a:ln>
                          <a:solidFill>
                            <a:schemeClr val="tx1"/>
                          </a:solidFill>
                          <a:effectLst/>
                          <a:latin typeface="Arial" charset="0"/>
                          <a:ea typeface="ＭＳ Ｐゴシック" charset="0"/>
                        </a:rPr>
                        <a:t>Beneficiary</a:t>
                      </a:r>
                      <a:r>
                        <a:rPr kumimoji="0" lang="ja-JP" altLang="en-US" sz="2400" b="1" i="0" u="none" strike="noStrike" cap="none" normalizeH="0" baseline="0">
                          <a:ln>
                            <a:noFill/>
                          </a:ln>
                          <a:solidFill>
                            <a:schemeClr val="tx1"/>
                          </a:solidFill>
                          <a:effectLst/>
                          <a:latin typeface="Arial" charset="0"/>
                          <a:ea typeface="ＭＳ Ｐゴシック" charset="0"/>
                        </a:rPr>
                        <a:t>’</a:t>
                      </a:r>
                      <a:r>
                        <a:rPr kumimoji="0" lang="en-US" sz="2400" b="1" i="0" u="none" strike="noStrike" cap="none" normalizeH="0" baseline="0">
                          <a:ln>
                            <a:noFill/>
                          </a:ln>
                          <a:solidFill>
                            <a:schemeClr val="tx1"/>
                          </a:solidFill>
                          <a:effectLst/>
                          <a:latin typeface="Arial" charset="0"/>
                          <a:ea typeface="ＭＳ Ｐゴシック" charset="0"/>
                        </a:rPr>
                        <a:t>s family income</a:t>
                      </a:r>
                      <a:endParaRPr kumimoji="0" lang="en-CA" sz="2400" b="1" i="0" u="none" strike="noStrike" cap="none" normalizeH="0" baseline="0">
                        <a:ln>
                          <a:noFill/>
                        </a:ln>
                        <a:solidFill>
                          <a:schemeClr val="tx1"/>
                        </a:solidFill>
                        <a:effectLst/>
                        <a:latin typeface="Arial" charset="0"/>
                        <a:ea typeface="ＭＳ Ｐゴシック"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1" i="0" u="none" strike="noStrike" cap="none" normalizeH="0" baseline="0">
                          <a:ln>
                            <a:noFill/>
                          </a:ln>
                          <a:solidFill>
                            <a:schemeClr val="tx1"/>
                          </a:solidFill>
                          <a:effectLst/>
                          <a:latin typeface="Arial" charset="0"/>
                          <a:ea typeface="ＭＳ Ｐゴシック" charset="0"/>
                        </a:rPr>
                        <a:t>Grant</a:t>
                      </a:r>
                      <a:endParaRPr kumimoji="0" lang="en-CA" sz="2400" b="1"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1" i="0" u="none" strike="noStrike" cap="none" normalizeH="0" baseline="0">
                          <a:ln>
                            <a:noFill/>
                          </a:ln>
                          <a:solidFill>
                            <a:schemeClr val="tx1"/>
                          </a:solidFill>
                          <a:effectLst/>
                          <a:latin typeface="Arial" charset="0"/>
                          <a:ea typeface="ＭＳ Ｐゴシック" charset="0"/>
                        </a:rPr>
                        <a:t>Maximum</a:t>
                      </a:r>
                      <a:endParaRPr kumimoji="0" lang="en-CA" sz="2400" b="1"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165">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400" b="1" i="0" u="none" strike="noStrike" cap="none" normalizeH="0" baseline="0">
                          <a:ln>
                            <a:noFill/>
                          </a:ln>
                          <a:solidFill>
                            <a:schemeClr val="tx1"/>
                          </a:solidFill>
                          <a:effectLst/>
                          <a:latin typeface="Arial" charset="0"/>
                          <a:ea typeface="ＭＳ Ｐゴシック" charset="0"/>
                        </a:rPr>
                        <a:t>$83,088</a:t>
                      </a:r>
                      <a:r>
                        <a:rPr kumimoji="0" lang="en-US" sz="2400" b="1" i="0" u="none" strike="noStrike" cap="none" normalizeH="0" baseline="0">
                          <a:ln>
                            <a:noFill/>
                          </a:ln>
                          <a:solidFill>
                            <a:schemeClr val="tx1"/>
                          </a:solidFill>
                          <a:effectLst/>
                          <a:latin typeface="Arial" charset="0"/>
                          <a:ea typeface="ＭＳ Ｐゴシック" charset="0"/>
                          <a:cs typeface="Arial" charset="0"/>
                        </a:rPr>
                        <a:t>*</a:t>
                      </a:r>
                      <a:r>
                        <a:rPr kumimoji="0" lang="en-CA" sz="2400" b="1" i="0" u="none" strike="noStrike" cap="none" normalizeH="0" baseline="0">
                          <a:ln>
                            <a:noFill/>
                          </a:ln>
                          <a:solidFill>
                            <a:schemeClr val="tx1"/>
                          </a:solidFill>
                          <a:effectLst/>
                          <a:latin typeface="Arial" charset="0"/>
                          <a:ea typeface="ＭＳ Ｐゴシック" charset="0"/>
                        </a:rPr>
                        <a:t> or less</a:t>
                      </a:r>
                      <a:r>
                        <a:rPr kumimoji="0" lang="en-CA" sz="2400" b="0" i="0" u="none" strike="noStrike" cap="none" normalizeH="0" baseline="0">
                          <a:ln>
                            <a:noFill/>
                          </a:ln>
                          <a:solidFill>
                            <a:schemeClr val="tx1"/>
                          </a:solidFill>
                          <a:effectLst/>
                          <a:latin typeface="Arial" charset="0"/>
                          <a:ea typeface="ＭＳ Ｐゴシック" charset="0"/>
                        </a:rPr>
                        <a:t>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endParaRPr kumimoji="0" lang="en-US"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endParaRPr kumimoji="0" lang="en-US"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7">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On the first $500 contributed</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400" b="0" i="0" u="none" strike="noStrike" cap="none" normalizeH="0" baseline="0">
                          <a:ln>
                            <a:noFill/>
                          </a:ln>
                          <a:solidFill>
                            <a:schemeClr val="tx1"/>
                          </a:solidFill>
                          <a:effectLst/>
                          <a:latin typeface="Arial" charset="0"/>
                          <a:ea typeface="ＭＳ Ｐゴシック" charset="0"/>
                        </a:rPr>
                        <a:t>$3 for every $1 contributed </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$1,500</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7">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On the next $1,000 contributed</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$2 for every $1 contributed</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$2,000</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165">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More than </a:t>
                      </a:r>
                      <a:r>
                        <a:rPr kumimoji="0" lang="en-CA" sz="2400" b="1" i="0" u="none" strike="noStrike" cap="none" normalizeH="0" baseline="0">
                          <a:ln>
                            <a:noFill/>
                          </a:ln>
                          <a:solidFill>
                            <a:schemeClr val="tx1"/>
                          </a:solidFill>
                          <a:effectLst/>
                          <a:latin typeface="Arial" charset="0"/>
                          <a:ea typeface="ＭＳ Ｐゴシック" charset="0"/>
                        </a:rPr>
                        <a:t>$83,088</a:t>
                      </a:r>
                      <a:r>
                        <a:rPr kumimoji="0" lang="en-US" sz="2400" b="1" i="0" u="none" strike="noStrike" cap="none" normalizeH="0" baseline="0">
                          <a:ln>
                            <a:noFill/>
                          </a:ln>
                          <a:solidFill>
                            <a:schemeClr val="tx1"/>
                          </a:solidFill>
                          <a:effectLst/>
                          <a:latin typeface="Arial" charset="0"/>
                          <a:ea typeface="ＭＳ Ｐゴシック" charset="0"/>
                          <a:cs typeface="Arial" charset="0"/>
                        </a:rPr>
                        <a:t>*</a:t>
                      </a:r>
                      <a:endParaRPr kumimoji="0" lang="en-CA" sz="2400" b="1" i="0" u="none" strike="noStrike" cap="none" normalizeH="0" baseline="0">
                        <a:ln>
                          <a:noFill/>
                        </a:ln>
                        <a:solidFill>
                          <a:schemeClr val="tx1"/>
                        </a:solidFill>
                        <a:effectLst/>
                        <a:latin typeface="Arial" charset="0"/>
                        <a:ea typeface="ＭＳ Ｐゴシック" charset="0"/>
                        <a:cs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endParaRPr kumimoji="0" lang="en-US"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endParaRPr kumimoji="0" lang="en-US"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7">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On the first $1,000 contributed</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$1 for every $1 contributed</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$1,000</a:t>
                      </a:r>
                      <a:endParaRPr kumimoji="0" lang="en-CA" sz="2400" b="0" i="0" u="none" strike="noStrike" cap="none" normalizeH="0" baseline="0">
                        <a:ln>
                          <a:noFill/>
                        </a:ln>
                        <a:solidFill>
                          <a:schemeClr val="tx1"/>
                        </a:solidFill>
                        <a:effectLst/>
                        <a:latin typeface="Arial" charset="0"/>
                        <a:ea typeface="ＭＳ Ｐゴシック"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7" name="Rectangle 33"/>
          <p:cNvSpPr>
            <a:spLocks noChangeArrowheads="1"/>
          </p:cNvSpPr>
          <p:nvPr/>
        </p:nvSpPr>
        <p:spPr bwMode="auto">
          <a:xfrm>
            <a:off x="152400" y="5715000"/>
            <a:ext cx="839311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lnSpc>
                <a:spcPct val="80000"/>
              </a:lnSpc>
              <a:spcBef>
                <a:spcPct val="20000"/>
              </a:spcBef>
            </a:pPr>
            <a:r>
              <a:rPr lang="en-CA" b="1"/>
              <a:t>*</a:t>
            </a:r>
            <a:r>
              <a:rPr lang="en-CA"/>
              <a:t>The beneficiary family income thresholds are indexed each year to inflation. The income thresholds shown are for 2011. </a:t>
            </a:r>
          </a:p>
          <a:p>
            <a:pPr marL="228600" indent="-228600">
              <a:lnSpc>
                <a:spcPct val="80000"/>
              </a:lnSpc>
              <a:spcBef>
                <a:spcPct val="20000"/>
              </a:spcBef>
              <a:buFontTx/>
              <a:buChar char="•"/>
            </a:pPr>
            <a:endParaRPr lang="en-CA" b="1"/>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228600" y="304800"/>
            <a:ext cx="834866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Family Income</a:t>
            </a:r>
            <a:endParaRPr lang="en-CA" sz="2800">
              <a:solidFill>
                <a:schemeClr val="tx2"/>
              </a:solidFill>
            </a:endParaRPr>
          </a:p>
        </p:txBody>
      </p:sp>
      <p:sp>
        <p:nvSpPr>
          <p:cNvPr id="37891" name="Rectangle 3"/>
          <p:cNvSpPr>
            <a:spLocks noChangeArrowheads="1"/>
          </p:cNvSpPr>
          <p:nvPr/>
        </p:nvSpPr>
        <p:spPr bwMode="auto">
          <a:xfrm>
            <a:off x="381000" y="1143000"/>
            <a:ext cx="8345488" cy="413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spcBef>
                <a:spcPct val="20000"/>
              </a:spcBef>
              <a:buFontTx/>
              <a:buChar char="•"/>
            </a:pPr>
            <a:r>
              <a:rPr lang="en-US"/>
              <a:t>The amount of grant and/or bond for which a beneficiary qualifies is dependent on family income:</a:t>
            </a:r>
          </a:p>
          <a:p>
            <a:pPr marL="230188" indent="-230188">
              <a:lnSpc>
                <a:spcPct val="80000"/>
              </a:lnSpc>
              <a:spcBef>
                <a:spcPct val="20000"/>
              </a:spcBef>
            </a:pPr>
            <a:endParaRPr lang="en-US"/>
          </a:p>
          <a:p>
            <a:pPr marL="687388" lvl="1" indent="-284163">
              <a:spcBef>
                <a:spcPct val="20000"/>
              </a:spcBef>
              <a:buFontTx/>
              <a:buChar char="–"/>
            </a:pPr>
            <a:r>
              <a:rPr lang="en-CA"/>
              <a:t>Until the beneficiary turns 18 years of age, family income is based on the income information that was used to determine the Canada Child Tax Benefit for that beneficiary.   </a:t>
            </a:r>
          </a:p>
          <a:p>
            <a:pPr marL="687388" lvl="1" indent="-284163">
              <a:spcBef>
                <a:spcPct val="20000"/>
              </a:spcBef>
              <a:buFontTx/>
              <a:buChar char="–"/>
            </a:pPr>
            <a:r>
              <a:rPr lang="en-CA"/>
              <a:t>Beginning the year the beneficiary turns 19 years of age, family income is based on his or her own income (with that of his or her spouse).</a:t>
            </a:r>
          </a:p>
          <a:p>
            <a:pPr marL="230188" indent="-230188">
              <a:lnSpc>
                <a:spcPct val="80000"/>
              </a:lnSpc>
              <a:spcBef>
                <a:spcPct val="20000"/>
              </a:spcBef>
              <a:buFontTx/>
              <a:buChar char="•"/>
            </a:pPr>
            <a:endParaRPr lang="en-US" sz="2800" b="1"/>
          </a:p>
        </p:txBody>
      </p:sp>
      <p:pic>
        <p:nvPicPr>
          <p:cNvPr id="37892"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3581400" y="2057400"/>
            <a:ext cx="5181600"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b="1"/>
              <a:t>Part II:</a:t>
            </a:r>
            <a:br>
              <a:rPr lang="en-US" sz="2800" b="1"/>
            </a:br>
            <a:r>
              <a:rPr lang="en-US" sz="2800" b="1"/>
              <a:t>How to Open an RDSP</a:t>
            </a:r>
            <a:r>
              <a:rPr lang="en-US" sz="2800" b="1">
                <a:solidFill>
                  <a:schemeClr val="tx2"/>
                </a:solidFill>
              </a:rPr>
              <a:t> </a:t>
            </a:r>
            <a:r>
              <a:rPr lang="en-US" sz="2800" b="1"/>
              <a:t/>
            </a:r>
            <a:br>
              <a:rPr lang="en-US" sz="2800" b="1"/>
            </a:br>
            <a:endParaRPr lang="en-CA" sz="2800" b="1"/>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2800">
                <a:latin typeface="Arial" charset="0"/>
              </a:rPr>
              <a:t>Steps to Opening an RDSP</a:t>
            </a:r>
          </a:p>
        </p:txBody>
      </p:sp>
      <p:sp>
        <p:nvSpPr>
          <p:cNvPr id="39939" name="Rectangle 3"/>
          <p:cNvSpPr>
            <a:spLocks noGrp="1" noChangeArrowheads="1"/>
          </p:cNvSpPr>
          <p:nvPr>
            <p:ph type="body" idx="1"/>
          </p:nvPr>
        </p:nvSpPr>
        <p:spPr>
          <a:xfrm>
            <a:off x="914400" y="1676400"/>
            <a:ext cx="8229600" cy="4525963"/>
          </a:xfrm>
        </p:spPr>
        <p:txBody>
          <a:bodyPr/>
          <a:lstStyle/>
          <a:p>
            <a:pPr marL="609600" indent="-609600">
              <a:buFontTx/>
              <a:buAutoNum type="arabicPeriod"/>
            </a:pPr>
            <a:r>
              <a:rPr lang="en-US" sz="2400">
                <a:latin typeface="Arial" charset="0"/>
              </a:rPr>
              <a:t>Identify the Beneficiary</a:t>
            </a:r>
          </a:p>
          <a:p>
            <a:pPr marL="609600" indent="-609600">
              <a:buFontTx/>
              <a:buAutoNum type="arabicPeriod"/>
            </a:pPr>
            <a:r>
              <a:rPr lang="en-US" sz="2400">
                <a:latin typeface="Arial" charset="0"/>
              </a:rPr>
              <a:t>Identify the Policy Holder</a:t>
            </a:r>
          </a:p>
          <a:p>
            <a:pPr marL="609600" indent="-609600">
              <a:buFontTx/>
              <a:buAutoNum type="arabicPeriod"/>
            </a:pPr>
            <a:r>
              <a:rPr lang="en-US" sz="2400">
                <a:latin typeface="Arial" charset="0"/>
              </a:rPr>
              <a:t>Ensure Social Insurance Number</a:t>
            </a:r>
          </a:p>
          <a:p>
            <a:pPr marL="609600" indent="-609600">
              <a:buFontTx/>
              <a:buAutoNum type="arabicPeriod"/>
            </a:pPr>
            <a:r>
              <a:rPr lang="en-US" sz="2400">
                <a:latin typeface="Arial" charset="0"/>
              </a:rPr>
              <a:t>Ensure you are eligible for the Disability Tax Credit</a:t>
            </a:r>
          </a:p>
          <a:p>
            <a:pPr marL="609600" indent="-609600">
              <a:buFontTx/>
              <a:buAutoNum type="arabicPeriod"/>
            </a:pPr>
            <a:r>
              <a:rPr lang="en-US" sz="2400">
                <a:latin typeface="Arial" charset="0"/>
              </a:rPr>
              <a:t>Contact a participating financial organization</a:t>
            </a:r>
          </a:p>
          <a:p>
            <a:pPr marL="609600" indent="-609600">
              <a:buFontTx/>
              <a:buAutoNum type="arabicPeriod"/>
            </a:pPr>
            <a:r>
              <a:rPr lang="en-US" sz="2400">
                <a:latin typeface="Arial" charset="0"/>
              </a:rPr>
              <a:t>Complete an RDSP application form</a:t>
            </a:r>
          </a:p>
          <a:p>
            <a:pPr marL="609600" indent="-609600">
              <a:buFontTx/>
              <a:buAutoNum type="arabicPeriod"/>
            </a:pPr>
            <a:r>
              <a:rPr lang="en-US" sz="2400">
                <a:latin typeface="Arial" charset="0"/>
              </a:rPr>
              <a:t>Complete a grant or bond application form </a:t>
            </a:r>
          </a:p>
        </p:txBody>
      </p:sp>
      <p:pic>
        <p:nvPicPr>
          <p:cNvPr id="39940"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81000" y="609600"/>
            <a:ext cx="8348663"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Identify the beneficiary</a:t>
            </a:r>
            <a:endParaRPr lang="en-CA" sz="2800">
              <a:solidFill>
                <a:schemeClr val="tx2"/>
              </a:solidFill>
            </a:endParaRPr>
          </a:p>
        </p:txBody>
      </p:sp>
      <p:sp>
        <p:nvSpPr>
          <p:cNvPr id="40963" name="Rectangle 3"/>
          <p:cNvSpPr>
            <a:spLocks noChangeArrowheads="1"/>
          </p:cNvSpPr>
          <p:nvPr/>
        </p:nvSpPr>
        <p:spPr bwMode="auto">
          <a:xfrm>
            <a:off x="381000" y="1524000"/>
            <a:ext cx="8212138" cy="407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spcBef>
                <a:spcPct val="20000"/>
              </a:spcBef>
              <a:buFontTx/>
              <a:buChar char="•"/>
            </a:pPr>
            <a:r>
              <a:rPr lang="en-US"/>
              <a:t>This is the person who will receive the money in the future. They must:</a:t>
            </a:r>
            <a:br>
              <a:rPr lang="en-US"/>
            </a:br>
            <a:endParaRPr lang="en-US"/>
          </a:p>
          <a:p>
            <a:pPr marL="687388" lvl="1" indent="-284163">
              <a:spcBef>
                <a:spcPct val="20000"/>
              </a:spcBef>
              <a:buFontTx/>
              <a:buChar char="–"/>
            </a:pPr>
            <a:r>
              <a:rPr lang="en-CA"/>
              <a:t>Be under the age of 60;</a:t>
            </a:r>
          </a:p>
          <a:p>
            <a:pPr marL="687388" lvl="1" indent="-284163">
              <a:spcBef>
                <a:spcPct val="20000"/>
              </a:spcBef>
              <a:buFontTx/>
              <a:buChar char="–"/>
            </a:pPr>
            <a:r>
              <a:rPr lang="en-CA"/>
              <a:t>Be a Canadian resident; </a:t>
            </a:r>
          </a:p>
          <a:p>
            <a:pPr marL="687388" lvl="1" indent="-284163">
              <a:spcBef>
                <a:spcPct val="20000"/>
              </a:spcBef>
              <a:buFontTx/>
              <a:buChar char="–"/>
            </a:pPr>
            <a:r>
              <a:rPr lang="en-CA"/>
              <a:t>Be eligible for the Disability Tax Credit (Disability Amount); and  </a:t>
            </a:r>
            <a:endParaRPr lang="en-US"/>
          </a:p>
          <a:p>
            <a:pPr marL="687388" lvl="1" indent="-284163">
              <a:spcBef>
                <a:spcPct val="20000"/>
              </a:spcBef>
              <a:buFontTx/>
              <a:buChar char="–"/>
            </a:pPr>
            <a:r>
              <a:rPr lang="en-US"/>
              <a:t>Have a social insurance number.</a:t>
            </a:r>
            <a:endParaRPr lang="en-CA"/>
          </a:p>
          <a:p>
            <a:pPr marL="228600" indent="-228600">
              <a:spcBef>
                <a:spcPct val="20000"/>
              </a:spcBef>
            </a:pPr>
            <a:endParaRPr lang="en-US" sz="2800"/>
          </a:p>
          <a:p>
            <a:pPr marL="228600" indent="-228600">
              <a:spcBef>
                <a:spcPct val="20000"/>
              </a:spcBef>
            </a:pPr>
            <a:endParaRPr lang="en-US" sz="2800"/>
          </a:p>
          <a:p>
            <a:pPr marL="228600" indent="-228600">
              <a:spcBef>
                <a:spcPct val="20000"/>
              </a:spcBef>
            </a:pPr>
            <a:endParaRPr lang="en-US" sz="2800"/>
          </a:p>
          <a:p>
            <a:pPr marL="228600" indent="-228600">
              <a:lnSpc>
                <a:spcPct val="90000"/>
              </a:lnSpc>
              <a:spcBef>
                <a:spcPct val="20000"/>
              </a:spcBef>
              <a:buFontTx/>
              <a:buChar char="•"/>
            </a:pPr>
            <a:endParaRPr lang="en-US" sz="2800"/>
          </a:p>
          <a:p>
            <a:pPr marL="228600" indent="-228600">
              <a:lnSpc>
                <a:spcPct val="90000"/>
              </a:lnSpc>
              <a:spcBef>
                <a:spcPct val="20000"/>
              </a:spcBef>
            </a:pPr>
            <a:endParaRPr lang="en-CA" sz="3600"/>
          </a:p>
        </p:txBody>
      </p:sp>
      <p:pic>
        <p:nvPicPr>
          <p:cNvPr id="40964" name="Picture 5"/>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304800" y="533400"/>
            <a:ext cx="83486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Identify the holder</a:t>
            </a:r>
            <a:endParaRPr lang="en-CA" sz="2800">
              <a:solidFill>
                <a:schemeClr val="tx2"/>
              </a:solidFill>
            </a:endParaRPr>
          </a:p>
        </p:txBody>
      </p:sp>
      <p:sp>
        <p:nvSpPr>
          <p:cNvPr id="41987" name="Rectangle 3"/>
          <p:cNvSpPr>
            <a:spLocks noChangeArrowheads="1"/>
          </p:cNvSpPr>
          <p:nvPr/>
        </p:nvSpPr>
        <p:spPr bwMode="auto">
          <a:xfrm>
            <a:off x="381000" y="1447800"/>
            <a:ext cx="8212138" cy="438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spcBef>
                <a:spcPct val="20000"/>
              </a:spcBef>
              <a:buFontTx/>
              <a:buChar char="•"/>
            </a:pPr>
            <a:r>
              <a:rPr lang="en-US"/>
              <a:t>This is the person who can open and manage the RDSP:</a:t>
            </a:r>
          </a:p>
          <a:p>
            <a:pPr marL="228600" indent="-228600">
              <a:spcBef>
                <a:spcPct val="20000"/>
              </a:spcBef>
              <a:buFontTx/>
              <a:buChar char="•"/>
            </a:pPr>
            <a:endParaRPr lang="en-US"/>
          </a:p>
          <a:p>
            <a:pPr marL="687388" lvl="1" indent="-284163">
              <a:spcBef>
                <a:spcPct val="20000"/>
              </a:spcBef>
              <a:buFontTx/>
              <a:buChar char="–"/>
            </a:pPr>
            <a:r>
              <a:rPr lang="en-US"/>
              <a:t>If the beneficiary is under the age of majority, the holder can be a legal parent, legal representative or public department.</a:t>
            </a:r>
          </a:p>
          <a:p>
            <a:pPr marL="687388" lvl="1" indent="-284163">
              <a:lnSpc>
                <a:spcPct val="90000"/>
              </a:lnSpc>
              <a:spcBef>
                <a:spcPct val="20000"/>
              </a:spcBef>
              <a:buFontTx/>
              <a:buChar char="–"/>
            </a:pPr>
            <a:r>
              <a:rPr lang="en-US"/>
              <a:t>If the beneficiary is over the age of majority, the holder can be a beneficiary, guardian, legal representative, or public department.</a:t>
            </a:r>
          </a:p>
          <a:p>
            <a:pPr marL="228600" indent="-228600">
              <a:lnSpc>
                <a:spcPct val="90000"/>
              </a:lnSpc>
              <a:spcBef>
                <a:spcPct val="20000"/>
              </a:spcBef>
            </a:pPr>
            <a:endParaRPr lang="en-CA"/>
          </a:p>
        </p:txBody>
      </p:sp>
      <p:pic>
        <p:nvPicPr>
          <p:cNvPr id="41988"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1000" y="533400"/>
            <a:ext cx="8348663"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Contact a participating financial organization</a:t>
            </a:r>
            <a:endParaRPr lang="en-CA" sz="2800">
              <a:solidFill>
                <a:schemeClr val="tx2"/>
              </a:solidFill>
            </a:endParaRPr>
          </a:p>
        </p:txBody>
      </p:sp>
      <p:sp>
        <p:nvSpPr>
          <p:cNvPr id="43011" name="Rectangle 3"/>
          <p:cNvSpPr>
            <a:spLocks noChangeArrowheads="1"/>
          </p:cNvSpPr>
          <p:nvPr/>
        </p:nvSpPr>
        <p:spPr bwMode="auto">
          <a:xfrm>
            <a:off x="381000" y="1371600"/>
            <a:ext cx="8386763" cy="392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a:t>To open an RDSP:</a:t>
            </a:r>
          </a:p>
          <a:p>
            <a:pPr marL="742950" lvl="1" indent="-285750">
              <a:spcBef>
                <a:spcPct val="20000"/>
              </a:spcBef>
              <a:buFontTx/>
              <a:buChar char="–"/>
            </a:pPr>
            <a:r>
              <a:rPr lang="en-US"/>
              <a:t>An RDSP can be opened by completing a registration form at a participating financial institution. </a:t>
            </a:r>
          </a:p>
          <a:p>
            <a:pPr marL="742950" lvl="1" indent="-285750">
              <a:spcBef>
                <a:spcPct val="20000"/>
              </a:spcBef>
              <a:buFontTx/>
              <a:buChar char="–"/>
            </a:pPr>
            <a:r>
              <a:rPr lang="en-US"/>
              <a:t>The bank will require the beneficiary</a:t>
            </a:r>
            <a:r>
              <a:rPr lang="ja-JP" altLang="en-US"/>
              <a:t>’</a:t>
            </a:r>
            <a:r>
              <a:rPr lang="en-US" altLang="ja-JP"/>
              <a:t>s social insurance number.</a:t>
            </a:r>
          </a:p>
          <a:p>
            <a:pPr marL="742950" lvl="1" indent="-285750">
              <a:spcBef>
                <a:spcPct val="20000"/>
              </a:spcBef>
              <a:buFontTx/>
              <a:buChar char="–"/>
            </a:pPr>
            <a:endParaRPr lang="en-US"/>
          </a:p>
          <a:p>
            <a:pPr marL="342900" indent="-342900">
              <a:spcBef>
                <a:spcPct val="20000"/>
              </a:spcBef>
              <a:buFontTx/>
              <a:buChar char="•"/>
            </a:pPr>
            <a:r>
              <a:rPr lang="en-US"/>
              <a:t>To apply for the grant and bond:</a:t>
            </a:r>
          </a:p>
          <a:p>
            <a:pPr marL="742950" lvl="1" indent="-285750">
              <a:spcBef>
                <a:spcPct val="20000"/>
              </a:spcBef>
              <a:buFontTx/>
              <a:buChar char="–"/>
            </a:pPr>
            <a:r>
              <a:rPr lang="en-US"/>
              <a:t>Upon opening an RDSP, apply for the grant and/or bond by completing an application form. </a:t>
            </a:r>
          </a:p>
          <a:p>
            <a:pPr marL="342900" indent="-342900">
              <a:spcBef>
                <a:spcPct val="20000"/>
              </a:spcBef>
              <a:buFontTx/>
              <a:buChar char="•"/>
            </a:pPr>
            <a:endParaRPr lang="en-US" sz="2800"/>
          </a:p>
          <a:p>
            <a:pPr marL="342900" indent="-342900">
              <a:spcBef>
                <a:spcPct val="20000"/>
              </a:spcBef>
              <a:buFontTx/>
              <a:buChar char="•"/>
            </a:pPr>
            <a:endParaRPr lang="en-US" sz="3200"/>
          </a:p>
          <a:p>
            <a:pPr marL="342900" indent="-342900">
              <a:spcBef>
                <a:spcPct val="20000"/>
              </a:spcBef>
            </a:pPr>
            <a:endParaRPr lang="en-CA" sz="3200"/>
          </a:p>
        </p:txBody>
      </p:sp>
      <p:pic>
        <p:nvPicPr>
          <p:cNvPr id="43012"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Title 1"/>
          <p:cNvSpPr>
            <a:spLocks/>
          </p:cNvSpPr>
          <p:nvPr/>
        </p:nvSpPr>
        <p:spPr bwMode="auto">
          <a:xfrm>
            <a:off x="457200" y="2286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200"/>
              <a:t>Financial Organizations which offer the RDSP</a:t>
            </a:r>
          </a:p>
        </p:txBody>
      </p:sp>
      <p:sp>
        <p:nvSpPr>
          <p:cNvPr id="44035" name="Content Placeholder 2"/>
          <p:cNvSpPr>
            <a:spLocks/>
          </p:cNvSpPr>
          <p:nvPr/>
        </p:nvSpPr>
        <p:spPr bwMode="auto">
          <a:xfrm>
            <a:off x="381000" y="990600"/>
            <a:ext cx="8345488" cy="354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spcBef>
                <a:spcPct val="20000"/>
              </a:spcBef>
            </a:pPr>
            <a:r>
              <a:rPr lang="en-US" sz="1200"/>
              <a:t>BMO Bank of Montreal</a:t>
            </a:r>
          </a:p>
          <a:p>
            <a:pPr marL="228600" indent="-228600">
              <a:spcBef>
                <a:spcPct val="20000"/>
              </a:spcBef>
            </a:pPr>
            <a:r>
              <a:rPr lang="en-US" sz="1200"/>
              <a:t>1-800-665-7700</a:t>
            </a:r>
          </a:p>
          <a:p>
            <a:pPr marL="228600" indent="-228600">
              <a:spcBef>
                <a:spcPct val="20000"/>
              </a:spcBef>
            </a:pPr>
            <a:r>
              <a:rPr lang="en-US" sz="1200"/>
              <a:t>TTY: 1-866-889-0889</a:t>
            </a:r>
          </a:p>
          <a:p>
            <a:pPr marL="228600" indent="-228600">
              <a:spcBef>
                <a:spcPct val="20000"/>
              </a:spcBef>
            </a:pPr>
            <a:endParaRPr lang="en-US" sz="1200"/>
          </a:p>
          <a:p>
            <a:pPr marL="228600" indent="-228600">
              <a:spcBef>
                <a:spcPct val="20000"/>
              </a:spcBef>
            </a:pPr>
            <a:r>
              <a:rPr lang="en-US" sz="1200"/>
              <a:t>CIBC</a:t>
            </a:r>
          </a:p>
          <a:p>
            <a:pPr marL="228600" indent="-228600">
              <a:spcBef>
                <a:spcPct val="20000"/>
              </a:spcBef>
            </a:pPr>
            <a:r>
              <a:rPr lang="en-US" sz="1200"/>
              <a:t>1-800-465-3863</a:t>
            </a:r>
          </a:p>
          <a:p>
            <a:pPr marL="228600" indent="-228600">
              <a:spcBef>
                <a:spcPct val="20000"/>
              </a:spcBef>
            </a:pPr>
            <a:r>
              <a:rPr lang="en-US" sz="1200"/>
              <a:t>TTY: 1-800-465-7401</a:t>
            </a:r>
          </a:p>
          <a:p>
            <a:pPr marL="228600" indent="-228600">
              <a:spcBef>
                <a:spcPct val="20000"/>
              </a:spcBef>
            </a:pPr>
            <a:endParaRPr lang="en-US" sz="1200"/>
          </a:p>
          <a:p>
            <a:pPr marL="228600" indent="-228600"/>
            <a:r>
              <a:rPr lang="en-US" sz="1200"/>
              <a:t>DESJARDINS</a:t>
            </a:r>
          </a:p>
          <a:p>
            <a:pPr marL="228600" indent="-228600"/>
            <a:r>
              <a:rPr lang="en-US" sz="1200"/>
              <a:t>1-877-286-3420</a:t>
            </a:r>
          </a:p>
          <a:p>
            <a:pPr marL="228600" indent="-228600">
              <a:spcBef>
                <a:spcPct val="20000"/>
              </a:spcBef>
            </a:pPr>
            <a:endParaRPr lang="en-US" sz="1200"/>
          </a:p>
          <a:p>
            <a:pPr marL="228600" indent="-228600">
              <a:spcBef>
                <a:spcPct val="20000"/>
              </a:spcBef>
            </a:pPr>
            <a:r>
              <a:rPr lang="en-US" sz="1200"/>
              <a:t>RBC Royal Bank</a:t>
            </a:r>
          </a:p>
          <a:p>
            <a:pPr marL="228600" indent="-228600">
              <a:spcBef>
                <a:spcPct val="20000"/>
              </a:spcBef>
            </a:pPr>
            <a:r>
              <a:rPr lang="en-US" sz="1200"/>
              <a:t>1-800-463-3863</a:t>
            </a:r>
          </a:p>
          <a:p>
            <a:pPr marL="228600" indent="-228600">
              <a:spcBef>
                <a:spcPct val="20000"/>
              </a:spcBef>
            </a:pPr>
            <a:r>
              <a:rPr lang="en-US" sz="1200"/>
              <a:t>TTY: 1-800-661-1275</a:t>
            </a:r>
          </a:p>
          <a:p>
            <a:pPr marL="228600" indent="-228600">
              <a:spcBef>
                <a:spcPct val="20000"/>
              </a:spcBef>
            </a:pPr>
            <a:endParaRPr lang="en-US" sz="1200"/>
          </a:p>
          <a:p>
            <a:pPr marL="228600" indent="-228600">
              <a:spcBef>
                <a:spcPct val="20000"/>
              </a:spcBef>
            </a:pPr>
            <a:r>
              <a:rPr lang="en-US" sz="1200"/>
              <a:t>TD Waterhouse Canada Inc.</a:t>
            </a:r>
          </a:p>
          <a:p>
            <a:pPr marL="228600" indent="-228600">
              <a:spcBef>
                <a:spcPct val="20000"/>
              </a:spcBef>
            </a:pPr>
            <a:r>
              <a:rPr lang="en-US" sz="1200"/>
              <a:t>1-866-280-2022</a:t>
            </a:r>
          </a:p>
          <a:p>
            <a:pPr marL="228600" indent="-228600">
              <a:spcBef>
                <a:spcPct val="20000"/>
              </a:spcBef>
            </a:pPr>
            <a:r>
              <a:rPr lang="en-US" sz="1200"/>
              <a:t>TTY: 1-800-361-1180 </a:t>
            </a:r>
          </a:p>
          <a:p>
            <a:pPr marL="228600" indent="-228600">
              <a:spcBef>
                <a:spcPct val="20000"/>
              </a:spcBef>
            </a:pPr>
            <a:endParaRPr lang="en-US" sz="1200"/>
          </a:p>
          <a:p>
            <a:pPr marL="228600" indent="-228600">
              <a:spcBef>
                <a:spcPct val="20000"/>
              </a:spcBef>
            </a:pPr>
            <a:r>
              <a:rPr lang="en-US" sz="1200"/>
              <a:t>Bank of Nova Scotia</a:t>
            </a:r>
          </a:p>
          <a:p>
            <a:pPr marL="228600" indent="-228600">
              <a:spcBef>
                <a:spcPct val="20000"/>
              </a:spcBef>
            </a:pPr>
            <a:r>
              <a:rPr lang="en-US" sz="1200"/>
              <a:t>1-877-929-4499 </a:t>
            </a:r>
          </a:p>
          <a:p>
            <a:pPr marL="228600" indent="-228600">
              <a:spcBef>
                <a:spcPct val="20000"/>
              </a:spcBef>
            </a:pPr>
            <a:r>
              <a:rPr lang="en-US" sz="1200"/>
              <a:t>TTY: 1-800-645-0288</a:t>
            </a:r>
            <a:r>
              <a:rPr lang="en-US" sz="1800"/>
              <a:t> </a:t>
            </a:r>
          </a:p>
          <a:p>
            <a:pPr marL="228600" indent="-228600">
              <a:spcBef>
                <a:spcPct val="20000"/>
              </a:spcBef>
            </a:pPr>
            <a:endParaRPr lang="en-US" sz="1200"/>
          </a:p>
          <a:p>
            <a:pPr marL="228600" indent="-228600">
              <a:spcBef>
                <a:spcPct val="20000"/>
              </a:spcBef>
            </a:pPr>
            <a:endParaRPr lang="en-US" sz="1200"/>
          </a:p>
          <a:p>
            <a:pPr marL="228600" indent="-228600">
              <a:spcBef>
                <a:spcPct val="20000"/>
              </a:spcBef>
            </a:pPr>
            <a:r>
              <a:rPr lang="en-US" sz="1200"/>
              <a:t>Les Fonds d'investissement FMOQ inc. offers the RDSP, grant and bond to residents in Quebec. For more information, visit the </a:t>
            </a:r>
            <a:r>
              <a:rPr lang="fr-FR" sz="1200">
                <a:hlinkClick r:id="rId2" tooltip="Site web de Fonds d'investissements FMOQ inc."/>
              </a:rPr>
              <a:t>Fonds d'investissements FMOQ inc.</a:t>
            </a:r>
            <a:r>
              <a:rPr lang="en-US" sz="1200"/>
              <a:t> Web site. (In French only) </a:t>
            </a:r>
          </a:p>
        </p:txBody>
      </p:sp>
      <p:pic>
        <p:nvPicPr>
          <p:cNvPr id="44036" name="Picture 4" descr="BM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24200" y="990600"/>
            <a:ext cx="2814638"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5" descr="CIBC"/>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124200" y="1905000"/>
            <a:ext cx="12700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8" name="Picture 6" descr="RBC"/>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3124200" y="3352800"/>
            <a:ext cx="2111375"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9" name="Picture 8"/>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3124200" y="4419600"/>
            <a:ext cx="2819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10"/>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3124200" y="5257800"/>
            <a:ext cx="25146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1" name="Picture 10" descr="Desjardins logo"/>
          <p:cNvPicPr>
            <a:picLocks noChangeAspect="1" noChangeArrowheads="1"/>
          </p:cNvPicPr>
          <p:nvPr/>
        </p:nvPicPr>
        <p:blipFill>
          <a:blip r:embed="rId8">
            <a:extLst>
              <a:ext uri="{28A0092B-C50C-407E-A947-70E740481C1C}">
                <a14:useLocalDpi xmlns:a14="http://schemas.microsoft.com/office/drawing/2010/main"/>
              </a:ext>
            </a:extLst>
          </a:blip>
          <a:srcRect/>
          <a:stretch>
            <a:fillRect/>
          </a:stretch>
        </p:blipFill>
        <p:spPr bwMode="auto">
          <a:xfrm>
            <a:off x="3124200" y="2667000"/>
            <a:ext cx="19621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2895600" y="2057400"/>
            <a:ext cx="5181600"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t/>
            </a:r>
            <a:br>
              <a:rPr lang="en-US" sz="2800"/>
            </a:br>
            <a:endParaRPr lang="en-CA" sz="2800"/>
          </a:p>
        </p:txBody>
      </p:sp>
      <p:sp>
        <p:nvSpPr>
          <p:cNvPr id="45058" name="Rectangle 3"/>
          <p:cNvSpPr>
            <a:spLocks noChangeArrowheads="1"/>
          </p:cNvSpPr>
          <p:nvPr/>
        </p:nvSpPr>
        <p:spPr bwMode="auto">
          <a:xfrm>
            <a:off x="4114800" y="2286000"/>
            <a:ext cx="254158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t>Part III:</a:t>
            </a:r>
            <a:br>
              <a:rPr lang="en-US" sz="2800" b="1"/>
            </a:br>
            <a:r>
              <a:rPr lang="en-US" sz="2800" b="1"/>
              <a:t>Benefits and </a:t>
            </a:r>
          </a:p>
          <a:p>
            <a:r>
              <a:rPr lang="en-US" sz="2800" b="1"/>
              <a:t>Contributions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162800" y="51054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ChangeArrowheads="1"/>
          </p:cNvSpPr>
          <p:nvPr/>
        </p:nvSpPr>
        <p:spPr bwMode="auto">
          <a:xfrm>
            <a:off x="381000" y="1600200"/>
            <a:ext cx="8440738"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90000"/>
              </a:lnSpc>
              <a:spcBef>
                <a:spcPct val="20000"/>
              </a:spcBef>
            </a:pPr>
            <a:r>
              <a:rPr lang="en-CA" b="1"/>
              <a:t>Part I: About the Registered Disability Savings Plan (RDSP), Grant and Bond</a:t>
            </a:r>
          </a:p>
          <a:p>
            <a:pPr marL="230188" indent="-230188">
              <a:lnSpc>
                <a:spcPct val="90000"/>
              </a:lnSpc>
              <a:spcBef>
                <a:spcPct val="20000"/>
              </a:spcBef>
            </a:pPr>
            <a:endParaRPr lang="en-CA" b="1"/>
          </a:p>
          <a:p>
            <a:pPr marL="230188" indent="-230188">
              <a:lnSpc>
                <a:spcPct val="90000"/>
              </a:lnSpc>
              <a:spcBef>
                <a:spcPct val="20000"/>
              </a:spcBef>
            </a:pPr>
            <a:r>
              <a:rPr lang="en-CA" b="1"/>
              <a:t>Part II: Opening an RDSP </a:t>
            </a:r>
          </a:p>
          <a:p>
            <a:pPr marL="230188" indent="-230188">
              <a:lnSpc>
                <a:spcPct val="90000"/>
              </a:lnSpc>
              <a:spcBef>
                <a:spcPct val="20000"/>
              </a:spcBef>
            </a:pPr>
            <a:endParaRPr lang="en-US" b="1"/>
          </a:p>
          <a:p>
            <a:pPr marL="230188" indent="-230188">
              <a:lnSpc>
                <a:spcPct val="90000"/>
              </a:lnSpc>
              <a:spcBef>
                <a:spcPct val="20000"/>
              </a:spcBef>
            </a:pPr>
            <a:r>
              <a:rPr lang="en-US" b="1"/>
              <a:t>Part III: Benefits &amp; Contributions</a:t>
            </a:r>
          </a:p>
          <a:p>
            <a:pPr marL="230188" indent="-230188">
              <a:lnSpc>
                <a:spcPct val="90000"/>
              </a:lnSpc>
              <a:spcBef>
                <a:spcPct val="20000"/>
              </a:spcBef>
            </a:pPr>
            <a:endParaRPr lang="en-US"/>
          </a:p>
          <a:p>
            <a:pPr marL="230188" indent="-230188">
              <a:lnSpc>
                <a:spcPct val="90000"/>
              </a:lnSpc>
              <a:spcBef>
                <a:spcPct val="20000"/>
              </a:spcBef>
            </a:pPr>
            <a:r>
              <a:rPr lang="en-US" b="1"/>
              <a:t>Part IV: Withdrawing money from an RDSP</a:t>
            </a:r>
            <a:endParaRPr lang="en-CA" sz="2000"/>
          </a:p>
          <a:p>
            <a:pPr marL="742950" lvl="1" indent="-285750">
              <a:lnSpc>
                <a:spcPct val="90000"/>
              </a:lnSpc>
              <a:spcBef>
                <a:spcPct val="20000"/>
              </a:spcBef>
              <a:buFontTx/>
              <a:buChar char="–"/>
            </a:pPr>
            <a:endParaRPr lang="en-US" sz="2000"/>
          </a:p>
          <a:p>
            <a:pPr marL="230188" indent="-230188">
              <a:lnSpc>
                <a:spcPct val="90000"/>
              </a:lnSpc>
              <a:spcBef>
                <a:spcPct val="20000"/>
              </a:spcBef>
            </a:pPr>
            <a:r>
              <a:rPr lang="en-US" b="1"/>
              <a:t>Part V: Closure of an RDSP</a:t>
            </a:r>
          </a:p>
          <a:p>
            <a:pPr marL="742950" lvl="1" indent="-285750">
              <a:lnSpc>
                <a:spcPct val="90000"/>
              </a:lnSpc>
              <a:spcBef>
                <a:spcPct val="20000"/>
              </a:spcBef>
            </a:pPr>
            <a:endParaRPr lang="en-US" sz="2000"/>
          </a:p>
        </p:txBody>
      </p:sp>
      <p:sp>
        <p:nvSpPr>
          <p:cNvPr id="27652" name="Rectangle 2"/>
          <p:cNvSpPr>
            <a:spLocks noChangeArrowheads="1"/>
          </p:cNvSpPr>
          <p:nvPr/>
        </p:nvSpPr>
        <p:spPr bwMode="auto">
          <a:xfrm>
            <a:off x="228600" y="533400"/>
            <a:ext cx="8348663"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b="1">
                <a:solidFill>
                  <a:schemeClr val="tx2"/>
                </a:solidFill>
              </a:rPr>
              <a:t>Contents</a:t>
            </a:r>
            <a:endParaRPr lang="en-CA" sz="2800" b="1">
              <a:solidFill>
                <a:schemeClr val="tx2"/>
              </a:solidFil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228600" y="381000"/>
            <a:ext cx="8348663"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Making contributions to an RDSP</a:t>
            </a:r>
            <a:endParaRPr lang="en-CA" sz="2800">
              <a:solidFill>
                <a:schemeClr val="tx2"/>
              </a:solidFill>
            </a:endParaRPr>
          </a:p>
        </p:txBody>
      </p:sp>
      <p:sp>
        <p:nvSpPr>
          <p:cNvPr id="46083" name="Rectangle 3"/>
          <p:cNvSpPr>
            <a:spLocks noChangeArrowheads="1"/>
          </p:cNvSpPr>
          <p:nvPr/>
        </p:nvSpPr>
        <p:spPr bwMode="auto">
          <a:xfrm>
            <a:off x="228600" y="1295400"/>
            <a:ext cx="8345488" cy="420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a:t>Who can contribute?</a:t>
            </a:r>
          </a:p>
          <a:p>
            <a:pPr marL="742950" lvl="1" indent="-285750">
              <a:spcBef>
                <a:spcPct val="20000"/>
              </a:spcBef>
              <a:buFontTx/>
              <a:buChar char="–"/>
            </a:pPr>
            <a:r>
              <a:rPr lang="en-US"/>
              <a:t>The holder; and/or</a:t>
            </a:r>
          </a:p>
          <a:p>
            <a:pPr marL="742950" lvl="1" indent="-285750">
              <a:spcBef>
                <a:spcPct val="20000"/>
              </a:spcBef>
              <a:buFontTx/>
              <a:buChar char="–"/>
            </a:pPr>
            <a:r>
              <a:rPr lang="en-US"/>
              <a:t>Anyone with written permission from the holder, e.g. a family member or friend.</a:t>
            </a:r>
          </a:p>
          <a:p>
            <a:pPr marL="342900" indent="-342900">
              <a:spcBef>
                <a:spcPct val="20000"/>
              </a:spcBef>
              <a:buFontTx/>
              <a:buChar char="•"/>
            </a:pPr>
            <a:endParaRPr lang="en-US"/>
          </a:p>
          <a:p>
            <a:pPr marL="342900" indent="-342900">
              <a:spcBef>
                <a:spcPct val="20000"/>
              </a:spcBef>
              <a:buFontTx/>
              <a:buChar char="•"/>
            </a:pPr>
            <a:r>
              <a:rPr lang="en-US"/>
              <a:t>There is no annual contribution limit, but there is a lifetime contribution limit of $200,000.</a:t>
            </a:r>
          </a:p>
          <a:p>
            <a:pPr marL="342900" indent="-342900">
              <a:spcBef>
                <a:spcPct val="20000"/>
              </a:spcBef>
              <a:buFontTx/>
              <a:buChar char="•"/>
            </a:pPr>
            <a:endParaRPr lang="en-US"/>
          </a:p>
          <a:p>
            <a:pPr marL="342900" indent="-342900">
              <a:spcBef>
                <a:spcPct val="20000"/>
              </a:spcBef>
              <a:buFontTx/>
              <a:buChar char="•"/>
            </a:pPr>
            <a:r>
              <a:rPr lang="en-CA"/>
              <a:t>Contributions are permitted until the end of the year in which the beneficiary turns 59 years of age.</a:t>
            </a:r>
            <a:br>
              <a:rPr lang="en-CA"/>
            </a:br>
            <a:endParaRPr lang="en-US"/>
          </a:p>
          <a:p>
            <a:pPr marL="342900" indent="-342900">
              <a:spcBef>
                <a:spcPct val="20000"/>
              </a:spcBef>
              <a:buFontTx/>
              <a:buChar char="•"/>
            </a:pPr>
            <a:endParaRPr lang="en-US" sz="3200"/>
          </a:p>
          <a:p>
            <a:pPr marL="342900" indent="-342900">
              <a:spcBef>
                <a:spcPct val="20000"/>
              </a:spcBef>
              <a:buFontTx/>
              <a:buChar char="•"/>
            </a:pPr>
            <a:endParaRPr lang="en-CA" sz="3200"/>
          </a:p>
        </p:txBody>
      </p:sp>
      <p:pic>
        <p:nvPicPr>
          <p:cNvPr id="46084"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228600" y="228600"/>
            <a:ext cx="87550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The Impact of the RDSP in terms of benefits</a:t>
            </a:r>
            <a:r>
              <a:rPr lang="en-US" sz="4400">
                <a:solidFill>
                  <a:schemeClr val="tx2"/>
                </a:solidFill>
              </a:rPr>
              <a:t> </a:t>
            </a:r>
            <a:endParaRPr lang="en-CA" sz="4400">
              <a:solidFill>
                <a:schemeClr val="tx2"/>
              </a:solidFill>
            </a:endParaRPr>
          </a:p>
        </p:txBody>
      </p:sp>
      <p:sp>
        <p:nvSpPr>
          <p:cNvPr id="47107" name="Rectangle 3"/>
          <p:cNvSpPr>
            <a:spLocks noChangeArrowheads="1"/>
          </p:cNvSpPr>
          <p:nvPr/>
        </p:nvSpPr>
        <p:spPr bwMode="auto">
          <a:xfrm>
            <a:off x="381000" y="1219200"/>
            <a:ext cx="8423275"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Char char="•"/>
            </a:pPr>
            <a:r>
              <a:rPr lang="en-US"/>
              <a:t>Money paid out of an RDSP will not affect eligibility for federal benefits such as the Canada Child Tax Benefit, the Goods and Services Tax Credit, Old Age Security and Employment Insurance Benefits or PWD Benefit (income support).</a:t>
            </a:r>
            <a:br>
              <a:rPr lang="en-US"/>
            </a:br>
            <a:endParaRPr lang="en-US"/>
          </a:p>
          <a:p>
            <a:pPr marL="228600" indent="-228600">
              <a:buFontTx/>
              <a:buChar char="•"/>
            </a:pPr>
            <a:r>
              <a:rPr lang="en-CA"/>
              <a:t>All provinces and territories have announced a partial or full exemption of RDSP income and assets for the purposes of assessing eligibility for provincial and territorial programs and services. The PWD Benefit is fully exempt</a:t>
            </a:r>
            <a:br>
              <a:rPr lang="en-CA"/>
            </a:br>
            <a:endParaRPr lang="en-CA" u="sng"/>
          </a:p>
          <a:p>
            <a:pPr marL="228600" indent="-228600">
              <a:spcBef>
                <a:spcPct val="20000"/>
              </a:spcBef>
              <a:buFontTx/>
              <a:buChar char="•"/>
            </a:pPr>
            <a:r>
              <a:rPr lang="en-CA" u="sng"/>
              <a:t>Contributions to an RDSP are not tax-deductible, </a:t>
            </a:r>
            <a:r>
              <a:rPr lang="en-CA"/>
              <a:t>and will not be included in income when paid out of an RDSP.</a:t>
            </a:r>
          </a:p>
          <a:p>
            <a:pPr marL="228600" indent="-228600">
              <a:spcBef>
                <a:spcPct val="20000"/>
              </a:spcBef>
              <a:buFontTx/>
              <a:buChar char="•"/>
            </a:pPr>
            <a:endParaRPr lang="en-CA"/>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4953000" y="2133600"/>
            <a:ext cx="372427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a:t>Part IV:</a:t>
            </a:r>
            <a:br>
              <a:rPr lang="en-US" sz="2800" b="1"/>
            </a:br>
            <a:r>
              <a:rPr lang="en-US" sz="2800" b="1"/>
              <a:t>Withdrawing Money from an RDSP</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04800" y="533400"/>
            <a:ext cx="8331200"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Types of withdrawals from an RDSP</a:t>
            </a:r>
            <a:endParaRPr lang="en-CA" sz="2800">
              <a:solidFill>
                <a:schemeClr val="tx2"/>
              </a:solidFill>
            </a:endParaRPr>
          </a:p>
        </p:txBody>
      </p:sp>
      <p:sp>
        <p:nvSpPr>
          <p:cNvPr id="49155" name="Rectangle 3"/>
          <p:cNvSpPr>
            <a:spLocks noChangeArrowheads="1"/>
          </p:cNvSpPr>
          <p:nvPr/>
        </p:nvSpPr>
        <p:spPr bwMode="auto">
          <a:xfrm>
            <a:off x="457200" y="1371600"/>
            <a:ext cx="8212138" cy="434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b="1"/>
              <a:t> </a:t>
            </a:r>
            <a:r>
              <a:rPr lang="en-US"/>
              <a:t>Disability Assistance Payment (DAP):</a:t>
            </a:r>
          </a:p>
          <a:p>
            <a:pPr marL="742950" lvl="1" indent="-285750">
              <a:spcBef>
                <a:spcPct val="20000"/>
              </a:spcBef>
              <a:buFontTx/>
              <a:buChar char="–"/>
            </a:pPr>
            <a:r>
              <a:rPr lang="en-US"/>
              <a:t>A withdrawal from the RDSP to the beneficiary.</a:t>
            </a:r>
          </a:p>
          <a:p>
            <a:pPr marL="742950" lvl="1" indent="-285750">
              <a:spcBef>
                <a:spcPct val="20000"/>
              </a:spcBef>
              <a:buFontTx/>
              <a:buChar char="–"/>
            </a:pPr>
            <a:endParaRPr lang="en-US"/>
          </a:p>
          <a:p>
            <a:pPr marL="342900" indent="-342900">
              <a:spcBef>
                <a:spcPct val="20000"/>
              </a:spcBef>
              <a:buFontTx/>
              <a:buChar char="•"/>
            </a:pPr>
            <a:r>
              <a:rPr lang="en-US"/>
              <a:t>Lifetime Disability Assistance Payment (LDAP):</a:t>
            </a:r>
          </a:p>
          <a:p>
            <a:pPr marL="742950" lvl="1" indent="-285750">
              <a:spcBef>
                <a:spcPct val="20000"/>
              </a:spcBef>
              <a:buFontTx/>
              <a:buChar char="–"/>
            </a:pPr>
            <a:r>
              <a:rPr lang="en-US"/>
              <a:t>Regular withdrawals that must begin by the age 60 (but may begin earlier).</a:t>
            </a:r>
          </a:p>
          <a:p>
            <a:pPr marL="742950" lvl="1" indent="-285750">
              <a:spcBef>
                <a:spcPct val="20000"/>
              </a:spcBef>
              <a:buFontTx/>
              <a:buChar char="–"/>
            </a:pPr>
            <a:r>
              <a:rPr lang="en-US"/>
              <a:t>Once started, LDAPs must continue to be paid at least annually until the beneficiary passes away or the plan is closed.</a:t>
            </a:r>
            <a:endParaRPr lang="en-CA"/>
          </a:p>
        </p:txBody>
      </p:sp>
      <p:pic>
        <p:nvPicPr>
          <p:cNvPr id="49156"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Text Box 6"/>
          <p:cNvSpPr txBox="1">
            <a:spLocks noChangeArrowheads="1"/>
          </p:cNvSpPr>
          <p:nvPr/>
        </p:nvSpPr>
        <p:spPr bwMode="auto">
          <a:xfrm>
            <a:off x="152400" y="381000"/>
            <a:ext cx="9144000" cy="6683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90000"/>
              </a:lnSpc>
              <a:spcBef>
                <a:spcPct val="20000"/>
              </a:spcBef>
              <a:buClr>
                <a:srgbClr val="003366"/>
              </a:buClr>
              <a:buFont typeface="Wingdings" charset="0"/>
              <a:buNone/>
            </a:pPr>
            <a:r>
              <a:rPr lang="en-CA" sz="3200" b="1">
                <a:solidFill>
                  <a:schemeClr val="tx2"/>
                </a:solidFill>
              </a:rPr>
              <a:t>  </a:t>
            </a:r>
            <a:r>
              <a:rPr lang="en-CA" sz="2800" b="1">
                <a:solidFill>
                  <a:schemeClr val="tx2"/>
                </a:solidFill>
              </a:rPr>
              <a:t>Summary: RDSP is a long-term savings plan</a:t>
            </a:r>
          </a:p>
          <a:p>
            <a:pPr eaLnBrk="1" hangingPunct="1">
              <a:lnSpc>
                <a:spcPct val="90000"/>
              </a:lnSpc>
              <a:spcBef>
                <a:spcPct val="20000"/>
              </a:spcBef>
              <a:buClr>
                <a:srgbClr val="003366"/>
              </a:buClr>
              <a:buFont typeface="Wingdings" charset="0"/>
              <a:buNone/>
            </a:pPr>
            <a:endParaRPr lang="en-CA" sz="1800" b="1"/>
          </a:p>
          <a:p>
            <a:pPr eaLnBrk="1" hangingPunct="1">
              <a:lnSpc>
                <a:spcPct val="90000"/>
              </a:lnSpc>
              <a:spcBef>
                <a:spcPct val="20000"/>
              </a:spcBef>
              <a:buClr>
                <a:srgbClr val="003366"/>
              </a:buClr>
              <a:buFont typeface="Wingdings" charset="0"/>
              <a:buNone/>
            </a:pPr>
            <a:r>
              <a:rPr lang="en-CA" sz="1800" b="1"/>
              <a:t>Age       0	                 	          49      	60 		      90</a:t>
            </a:r>
            <a:r>
              <a:rPr lang="en-CA" sz="1800" b="1" baseline="30000"/>
              <a:t>+</a:t>
            </a:r>
            <a:endParaRPr lang="en-CA" sz="1800"/>
          </a:p>
        </p:txBody>
      </p:sp>
      <p:sp>
        <p:nvSpPr>
          <p:cNvPr id="50179" name="Rectangle 7"/>
          <p:cNvSpPr>
            <a:spLocks noChangeArrowheads="1"/>
          </p:cNvSpPr>
          <p:nvPr/>
        </p:nvSpPr>
        <p:spPr bwMode="auto">
          <a:xfrm>
            <a:off x="1123950" y="2484438"/>
            <a:ext cx="4729163" cy="361950"/>
          </a:xfrm>
          <a:prstGeom prst="rect">
            <a:avLst/>
          </a:prstGeom>
          <a:solidFill>
            <a:srgbClr val="99FF66"/>
          </a:solidFill>
          <a:ln w="9525">
            <a:solidFill>
              <a:srgbClr val="000000"/>
            </a:solidFill>
            <a:miter lim="800000"/>
            <a:headEnd/>
            <a:tailEnd/>
          </a:ln>
        </p:spPr>
        <p:txBody>
          <a:bodyPr/>
          <a:lstStyle/>
          <a:p>
            <a:pPr marL="457200" indent="-457200" algn="ctr">
              <a:lnSpc>
                <a:spcPct val="90000"/>
              </a:lnSpc>
              <a:spcBef>
                <a:spcPct val="20000"/>
              </a:spcBef>
              <a:buClr>
                <a:srgbClr val="003366"/>
              </a:buClr>
              <a:buFont typeface="Wingdings" charset="0"/>
              <a:buNone/>
            </a:pPr>
            <a:r>
              <a:rPr lang="en-CA" sz="2000"/>
              <a:t>Open RDSP</a:t>
            </a:r>
          </a:p>
        </p:txBody>
      </p:sp>
      <p:sp>
        <p:nvSpPr>
          <p:cNvPr id="50180" name="Rectangle 5"/>
          <p:cNvSpPr>
            <a:spLocks noChangeArrowheads="1"/>
          </p:cNvSpPr>
          <p:nvPr/>
        </p:nvSpPr>
        <p:spPr bwMode="auto">
          <a:xfrm>
            <a:off x="1123950" y="3167063"/>
            <a:ext cx="4745038" cy="393700"/>
          </a:xfrm>
          <a:prstGeom prst="rect">
            <a:avLst/>
          </a:prstGeom>
          <a:solidFill>
            <a:srgbClr val="FFFF00"/>
          </a:solidFill>
          <a:ln w="9525">
            <a:solidFill>
              <a:srgbClr val="000000"/>
            </a:solidFill>
            <a:miter lim="800000"/>
            <a:headEnd/>
            <a:tailEnd/>
          </a:ln>
        </p:spPr>
        <p:txBody>
          <a:bodyPr/>
          <a:lstStyle/>
          <a:p>
            <a:pPr marL="457200" indent="-457200" algn="ctr">
              <a:lnSpc>
                <a:spcPct val="90000"/>
              </a:lnSpc>
              <a:spcBef>
                <a:spcPct val="20000"/>
              </a:spcBef>
              <a:buClr>
                <a:srgbClr val="003366"/>
              </a:buClr>
              <a:buFont typeface="Wingdings" charset="0"/>
              <a:buNone/>
            </a:pPr>
            <a:r>
              <a:rPr lang="en-US" sz="2000"/>
              <a:t>Building long-term savings</a:t>
            </a:r>
            <a:endParaRPr lang="en-CA" sz="2000"/>
          </a:p>
        </p:txBody>
      </p:sp>
      <p:sp>
        <p:nvSpPr>
          <p:cNvPr id="50181" name="Rectangle 4"/>
          <p:cNvSpPr>
            <a:spLocks noChangeArrowheads="1"/>
          </p:cNvSpPr>
          <p:nvPr/>
        </p:nvSpPr>
        <p:spPr bwMode="auto">
          <a:xfrm>
            <a:off x="1123950" y="3805238"/>
            <a:ext cx="3506788" cy="393700"/>
          </a:xfrm>
          <a:prstGeom prst="rect">
            <a:avLst/>
          </a:prstGeom>
          <a:solidFill>
            <a:srgbClr val="FFFF00"/>
          </a:solidFill>
          <a:ln w="9525">
            <a:solidFill>
              <a:srgbClr val="000000"/>
            </a:solidFill>
            <a:miter lim="800000"/>
            <a:headEnd/>
            <a:tailEnd/>
          </a:ln>
        </p:spPr>
        <p:txBody>
          <a:bodyPr/>
          <a:lstStyle/>
          <a:p>
            <a:pPr marL="457200" indent="-457200">
              <a:lnSpc>
                <a:spcPct val="90000"/>
              </a:lnSpc>
              <a:spcBef>
                <a:spcPct val="20000"/>
              </a:spcBef>
              <a:buClr>
                <a:srgbClr val="003366"/>
              </a:buClr>
              <a:buFont typeface="Wingdings" charset="0"/>
              <a:buNone/>
            </a:pPr>
            <a:r>
              <a:rPr lang="en-CA" sz="2000"/>
              <a:t>Receive Grants and Bonds</a:t>
            </a:r>
          </a:p>
        </p:txBody>
      </p:sp>
      <p:sp>
        <p:nvSpPr>
          <p:cNvPr id="50182" name="Rectangle 3"/>
          <p:cNvSpPr>
            <a:spLocks noChangeArrowheads="1"/>
          </p:cNvSpPr>
          <p:nvPr/>
        </p:nvSpPr>
        <p:spPr bwMode="auto">
          <a:xfrm>
            <a:off x="5875338" y="4503738"/>
            <a:ext cx="2474912" cy="393700"/>
          </a:xfrm>
          <a:prstGeom prst="rect">
            <a:avLst/>
          </a:prstGeom>
          <a:solidFill>
            <a:srgbClr val="00FFFF"/>
          </a:solidFill>
          <a:ln w="9525">
            <a:solidFill>
              <a:srgbClr val="000000"/>
            </a:solidFill>
            <a:miter lim="800000"/>
            <a:headEnd/>
            <a:tailEnd/>
          </a:ln>
        </p:spPr>
        <p:txBody>
          <a:bodyPr/>
          <a:lstStyle/>
          <a:p>
            <a:pPr marL="457200" indent="-457200" algn="ctr">
              <a:lnSpc>
                <a:spcPct val="90000"/>
              </a:lnSpc>
              <a:spcBef>
                <a:spcPct val="20000"/>
              </a:spcBef>
              <a:buClr>
                <a:srgbClr val="003366"/>
              </a:buClr>
              <a:buFont typeface="Wingdings" charset="0"/>
              <a:buNone/>
            </a:pPr>
            <a:r>
              <a:rPr lang="en-CA" sz="2000"/>
              <a:t>Receive payments</a:t>
            </a:r>
          </a:p>
        </p:txBody>
      </p:sp>
      <p:grpSp>
        <p:nvGrpSpPr>
          <p:cNvPr id="50183" name="Group 15"/>
          <p:cNvGrpSpPr>
            <a:grpSpLocks noChangeAspect="1"/>
          </p:cNvGrpSpPr>
          <p:nvPr/>
        </p:nvGrpSpPr>
        <p:grpSpPr bwMode="auto">
          <a:xfrm>
            <a:off x="38100" y="5008563"/>
            <a:ext cx="8931275" cy="1562100"/>
            <a:chOff x="4320" y="3894"/>
            <a:chExt cx="7200" cy="4320"/>
          </a:xfrm>
        </p:grpSpPr>
        <p:sp>
          <p:nvSpPr>
            <p:cNvPr id="50187" name="AutoShape 16"/>
            <p:cNvSpPr>
              <a:spLocks noChangeAspect="1" noChangeArrowheads="1"/>
            </p:cNvSpPr>
            <p:nvPr/>
          </p:nvSpPr>
          <p:spPr bwMode="auto">
            <a:xfrm>
              <a:off x="4320" y="3894"/>
              <a:ext cx="720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800"/>
            </a:p>
          </p:txBody>
        </p:sp>
        <p:sp>
          <p:nvSpPr>
            <p:cNvPr id="50188" name="Freeform 17"/>
            <p:cNvSpPr>
              <a:spLocks/>
            </p:cNvSpPr>
            <p:nvPr/>
          </p:nvSpPr>
          <p:spPr bwMode="auto">
            <a:xfrm>
              <a:off x="4920" y="4899"/>
              <a:ext cx="6100" cy="2210"/>
            </a:xfrm>
            <a:custGeom>
              <a:avLst/>
              <a:gdLst>
                <a:gd name="T0" fmla="*/ 0 w 12060"/>
                <a:gd name="T1" fmla="*/ 1 h 5220"/>
                <a:gd name="T2" fmla="*/ 9 w 12060"/>
                <a:gd name="T3" fmla="*/ 0 h 5220"/>
                <a:gd name="T4" fmla="*/ 13 w 12060"/>
                <a:gd name="T5" fmla="*/ 1 h 5220"/>
                <a:gd name="T6" fmla="*/ 0 60000 65536"/>
                <a:gd name="T7" fmla="*/ 0 60000 65536"/>
                <a:gd name="T8" fmla="*/ 0 60000 65536"/>
                <a:gd name="T9" fmla="*/ 0 w 12060"/>
                <a:gd name="T10" fmla="*/ 0 h 5220"/>
                <a:gd name="T11" fmla="*/ 12060 w 12060"/>
                <a:gd name="T12" fmla="*/ 5220 h 5220"/>
              </a:gdLst>
              <a:ahLst/>
              <a:cxnLst>
                <a:cxn ang="T6">
                  <a:pos x="T0" y="T1"/>
                </a:cxn>
                <a:cxn ang="T7">
                  <a:pos x="T2" y="T3"/>
                </a:cxn>
                <a:cxn ang="T8">
                  <a:pos x="T4" y="T5"/>
                </a:cxn>
              </a:cxnLst>
              <a:rect l="T9" t="T10" r="T11" b="T12"/>
              <a:pathLst>
                <a:path w="12060" h="5220">
                  <a:moveTo>
                    <a:pt x="0" y="5220"/>
                  </a:moveTo>
                  <a:cubicBezTo>
                    <a:pt x="2955" y="2610"/>
                    <a:pt x="5910" y="0"/>
                    <a:pt x="7920" y="0"/>
                  </a:cubicBezTo>
                  <a:cubicBezTo>
                    <a:pt x="9930" y="0"/>
                    <a:pt x="10995" y="2610"/>
                    <a:pt x="12060" y="522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189" name="Line 18"/>
            <p:cNvSpPr>
              <a:spLocks noChangeShapeType="1"/>
            </p:cNvSpPr>
            <p:nvPr/>
          </p:nvSpPr>
          <p:spPr bwMode="auto">
            <a:xfrm>
              <a:off x="4720" y="7109"/>
              <a:ext cx="66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90" name="Line 19"/>
            <p:cNvSpPr>
              <a:spLocks noChangeShapeType="1"/>
            </p:cNvSpPr>
            <p:nvPr/>
          </p:nvSpPr>
          <p:spPr bwMode="auto">
            <a:xfrm>
              <a:off x="9020" y="4899"/>
              <a:ext cx="0" cy="2210"/>
            </a:xfrm>
            <a:prstGeom prst="line">
              <a:avLst/>
            </a:prstGeom>
            <a:noFill/>
            <a:ln w="158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0191" name="Text Box 20"/>
            <p:cNvSpPr txBox="1">
              <a:spLocks noChangeArrowheads="1"/>
            </p:cNvSpPr>
            <p:nvPr/>
          </p:nvSpPr>
          <p:spPr bwMode="auto">
            <a:xfrm>
              <a:off x="4620" y="7209"/>
              <a:ext cx="6800" cy="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90000"/>
                </a:lnSpc>
                <a:spcBef>
                  <a:spcPct val="20000"/>
                </a:spcBef>
                <a:buClr>
                  <a:srgbClr val="003366"/>
                </a:buClr>
                <a:buFont typeface="Wingdings" charset="0"/>
                <a:buNone/>
              </a:pPr>
              <a:r>
                <a:rPr lang="en-CA" sz="2000" b="1"/>
                <a:t>     </a:t>
              </a:r>
              <a:endParaRPr lang="en-CA" b="1" u="sng"/>
            </a:p>
          </p:txBody>
        </p:sp>
        <p:sp>
          <p:nvSpPr>
            <p:cNvPr id="50192" name="Text Box 21"/>
            <p:cNvSpPr txBox="1">
              <a:spLocks noChangeArrowheads="1"/>
            </p:cNvSpPr>
            <p:nvPr/>
          </p:nvSpPr>
          <p:spPr bwMode="auto">
            <a:xfrm>
              <a:off x="4720" y="3994"/>
              <a:ext cx="6300" cy="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spcBef>
                  <a:spcPct val="20000"/>
                </a:spcBef>
                <a:buClr>
                  <a:srgbClr val="003366"/>
                </a:buClr>
                <a:buFont typeface="Wingdings" charset="0"/>
                <a:buNone/>
              </a:pPr>
              <a:endParaRPr lang="en-US" sz="2800" b="1"/>
            </a:p>
          </p:txBody>
        </p:sp>
      </p:grpSp>
      <p:sp>
        <p:nvSpPr>
          <p:cNvPr id="50184" name="Line 14"/>
          <p:cNvSpPr>
            <a:spLocks noChangeShapeType="1"/>
          </p:cNvSpPr>
          <p:nvPr/>
        </p:nvSpPr>
        <p:spPr bwMode="auto">
          <a:xfrm>
            <a:off x="4619625" y="2224088"/>
            <a:ext cx="0" cy="393223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0185" name="Line 11"/>
          <p:cNvSpPr>
            <a:spLocks noChangeShapeType="1"/>
          </p:cNvSpPr>
          <p:nvPr/>
        </p:nvSpPr>
        <p:spPr bwMode="auto">
          <a:xfrm flipH="1">
            <a:off x="5868988" y="2224088"/>
            <a:ext cx="0" cy="394652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0186" name="Text Box 28"/>
          <p:cNvSpPr txBox="1">
            <a:spLocks noChangeArrowheads="1"/>
          </p:cNvSpPr>
          <p:nvPr/>
        </p:nvSpPr>
        <p:spPr bwMode="auto">
          <a:xfrm>
            <a:off x="1752600" y="48006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1800"/>
              <a:t>Assets in RDSP</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4"/>
          <p:cNvSpPr>
            <a:spLocks noChangeArrowheads="1"/>
          </p:cNvSpPr>
          <p:nvPr/>
        </p:nvSpPr>
        <p:spPr bwMode="auto">
          <a:xfrm>
            <a:off x="5029200" y="2314575"/>
            <a:ext cx="35448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t>Part V:</a:t>
            </a:r>
            <a:br>
              <a:rPr lang="en-US" sz="2800" b="1"/>
            </a:br>
            <a:r>
              <a:rPr lang="en-US" sz="2800" b="1"/>
              <a:t>Closure of an RDSP</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457200" y="4572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RDSP closure</a:t>
            </a:r>
            <a:r>
              <a:rPr lang="en-US" sz="4400">
                <a:solidFill>
                  <a:schemeClr val="tx2"/>
                </a:solidFill>
              </a:rPr>
              <a:t> </a:t>
            </a:r>
            <a:br>
              <a:rPr lang="en-US" sz="4400">
                <a:solidFill>
                  <a:schemeClr val="tx2"/>
                </a:solidFill>
              </a:rPr>
            </a:br>
            <a:endParaRPr lang="en-CA" sz="4400">
              <a:solidFill>
                <a:schemeClr val="tx2"/>
              </a:solidFill>
            </a:endParaRPr>
          </a:p>
        </p:txBody>
      </p:sp>
      <p:sp>
        <p:nvSpPr>
          <p:cNvPr id="52227" name="Rectangle 3"/>
          <p:cNvSpPr>
            <a:spLocks noChangeArrowheads="1"/>
          </p:cNvSpPr>
          <p:nvPr/>
        </p:nvSpPr>
        <p:spPr bwMode="auto">
          <a:xfrm>
            <a:off x="415925" y="2092325"/>
            <a:ext cx="837565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FontTx/>
              <a:buChar char="•"/>
            </a:pPr>
            <a:r>
              <a:rPr lang="en-CA"/>
              <a:t>Grants and bonds that have been in the RDSP for less than 10 years must be repaid to the government if:</a:t>
            </a:r>
            <a:br>
              <a:rPr lang="en-CA"/>
            </a:br>
            <a:endParaRPr lang="en-CA"/>
          </a:p>
          <a:p>
            <a:pPr marL="742950" lvl="1" indent="-285750">
              <a:lnSpc>
                <a:spcPct val="90000"/>
              </a:lnSpc>
              <a:spcBef>
                <a:spcPct val="20000"/>
              </a:spcBef>
              <a:buFontTx/>
              <a:buChar char="–"/>
            </a:pPr>
            <a:r>
              <a:rPr lang="en-CA"/>
              <a:t>The plan is closed;</a:t>
            </a:r>
          </a:p>
          <a:p>
            <a:pPr marL="742950" lvl="1" indent="-285750">
              <a:lnSpc>
                <a:spcPct val="90000"/>
              </a:lnSpc>
              <a:spcBef>
                <a:spcPct val="20000"/>
              </a:spcBef>
              <a:buFontTx/>
              <a:buChar char="–"/>
            </a:pPr>
            <a:r>
              <a:rPr lang="en-US"/>
              <a:t>The beneficiary loses their eligibility for the Disability Tax Credit (Disability Amount); or</a:t>
            </a:r>
            <a:endParaRPr lang="en-CA"/>
          </a:p>
          <a:p>
            <a:pPr marL="742950" lvl="1" indent="-285750">
              <a:lnSpc>
                <a:spcPct val="90000"/>
              </a:lnSpc>
              <a:spcBef>
                <a:spcPct val="20000"/>
              </a:spcBef>
              <a:buFontTx/>
              <a:buChar char="–"/>
            </a:pPr>
            <a:r>
              <a:rPr lang="en-CA"/>
              <a:t>The beneficiary passes away.</a:t>
            </a:r>
          </a:p>
        </p:txBody>
      </p:sp>
      <p:pic>
        <p:nvPicPr>
          <p:cNvPr id="52228" name="Picture 6"/>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457200" y="3810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Contact information for Canadians</a:t>
            </a:r>
            <a:endParaRPr lang="en-CA" sz="2800">
              <a:solidFill>
                <a:schemeClr val="tx2"/>
              </a:solidFill>
            </a:endParaRPr>
          </a:p>
        </p:txBody>
      </p:sp>
      <p:sp>
        <p:nvSpPr>
          <p:cNvPr id="53251" name="Rectangle 3"/>
          <p:cNvSpPr>
            <a:spLocks noChangeArrowheads="1"/>
          </p:cNvSpPr>
          <p:nvPr/>
        </p:nvSpPr>
        <p:spPr bwMode="auto">
          <a:xfrm>
            <a:off x="1219200" y="1524000"/>
            <a:ext cx="8713788" cy="433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FontTx/>
              <a:buChar char="•"/>
            </a:pPr>
            <a:r>
              <a:rPr lang="en-US"/>
              <a:t>Grant and Bond: </a:t>
            </a:r>
          </a:p>
          <a:p>
            <a:pPr marL="742950" lvl="1" indent="-285750">
              <a:lnSpc>
                <a:spcPct val="90000"/>
              </a:lnSpc>
              <a:spcBef>
                <a:spcPct val="20000"/>
              </a:spcBef>
              <a:buFontTx/>
              <a:buChar char="–"/>
            </a:pPr>
            <a:r>
              <a:rPr lang="en-US"/>
              <a:t>Call: 1 800 O-Canada (1-800-622-6232)</a:t>
            </a:r>
          </a:p>
          <a:p>
            <a:pPr marL="742950" lvl="1" indent="-285750">
              <a:lnSpc>
                <a:spcPct val="90000"/>
              </a:lnSpc>
              <a:spcBef>
                <a:spcPct val="20000"/>
              </a:spcBef>
              <a:buFontTx/>
              <a:buChar char="–"/>
            </a:pPr>
            <a:r>
              <a:rPr lang="en-US"/>
              <a:t>TTY: 1-800-926-9105</a:t>
            </a:r>
          </a:p>
          <a:p>
            <a:pPr marL="742950" lvl="1" indent="-285750">
              <a:lnSpc>
                <a:spcPct val="90000"/>
              </a:lnSpc>
              <a:spcBef>
                <a:spcPct val="20000"/>
              </a:spcBef>
              <a:buFontTx/>
              <a:buChar char="–"/>
            </a:pPr>
            <a:r>
              <a:rPr lang="en-US"/>
              <a:t>Email: rdsp-reei@hrsdc-rhdsc.gc.ca</a:t>
            </a:r>
          </a:p>
          <a:p>
            <a:pPr marL="742950" lvl="1" indent="-285750">
              <a:lnSpc>
                <a:spcPct val="90000"/>
              </a:lnSpc>
              <a:spcBef>
                <a:spcPct val="20000"/>
              </a:spcBef>
              <a:buFontTx/>
              <a:buChar char="–"/>
            </a:pPr>
            <a:r>
              <a:rPr lang="en-US"/>
              <a:t>Web site: www.disabilitysavings.gc.ca </a:t>
            </a:r>
            <a:endParaRPr lang="en-CA"/>
          </a:p>
          <a:p>
            <a:pPr marL="342900" indent="-342900">
              <a:lnSpc>
                <a:spcPct val="90000"/>
              </a:lnSpc>
              <a:spcBef>
                <a:spcPct val="20000"/>
              </a:spcBef>
              <a:buFontTx/>
              <a:buChar char="•"/>
            </a:pPr>
            <a:endParaRPr lang="en-CA"/>
          </a:p>
          <a:p>
            <a:pPr marL="342900" indent="-342900">
              <a:lnSpc>
                <a:spcPct val="90000"/>
              </a:lnSpc>
              <a:spcBef>
                <a:spcPct val="20000"/>
              </a:spcBef>
              <a:buFontTx/>
              <a:buChar char="•"/>
            </a:pPr>
            <a:r>
              <a:rPr lang="en-CA"/>
              <a:t>RDSP:</a:t>
            </a:r>
          </a:p>
          <a:p>
            <a:pPr marL="742950" lvl="1" indent="-285750">
              <a:lnSpc>
                <a:spcPct val="90000"/>
              </a:lnSpc>
              <a:spcBef>
                <a:spcPct val="20000"/>
              </a:spcBef>
              <a:buFontTx/>
              <a:buChar char="–"/>
            </a:pPr>
            <a:r>
              <a:rPr lang="en-CA"/>
              <a:t>Call: 1-800-959-8281</a:t>
            </a:r>
          </a:p>
          <a:p>
            <a:pPr marL="742950" lvl="1" indent="-285750">
              <a:lnSpc>
                <a:spcPct val="90000"/>
              </a:lnSpc>
              <a:spcBef>
                <a:spcPct val="20000"/>
              </a:spcBef>
              <a:buFontTx/>
              <a:buChar char="–"/>
            </a:pPr>
            <a:r>
              <a:rPr lang="en-CA"/>
              <a:t>TTY: 1-800-665-0354</a:t>
            </a:r>
          </a:p>
          <a:p>
            <a:pPr marL="742950" lvl="1" indent="-285750">
              <a:lnSpc>
                <a:spcPct val="90000"/>
              </a:lnSpc>
              <a:spcBef>
                <a:spcPct val="20000"/>
              </a:spcBef>
              <a:buFontTx/>
              <a:buChar char="–"/>
            </a:pPr>
            <a:r>
              <a:rPr lang="en-CA"/>
              <a:t>Web site: www.cra.gc.ca</a:t>
            </a:r>
            <a:endParaRPr lang="en-US"/>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Title 1"/>
          <p:cNvSpPr>
            <a:spLocks/>
          </p:cNvSpPr>
          <p:nvPr/>
        </p:nvSpPr>
        <p:spPr bwMode="auto">
          <a:xfrm>
            <a:off x="304800" y="4572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t>Questions?</a:t>
            </a:r>
            <a:br>
              <a:rPr lang="en-US" sz="2800"/>
            </a:br>
            <a:r>
              <a:rPr lang="en-US" sz="2800"/>
              <a:t> Need help to complete your Application?</a:t>
            </a:r>
          </a:p>
        </p:txBody>
      </p:sp>
      <p:sp>
        <p:nvSpPr>
          <p:cNvPr id="54275" name="Content Placeholder 2"/>
          <p:cNvSpPr>
            <a:spLocks/>
          </p:cNvSpPr>
          <p:nvPr/>
        </p:nvSpPr>
        <p:spPr bwMode="auto">
          <a:xfrm>
            <a:off x="798513" y="1828800"/>
            <a:ext cx="8345487" cy="354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spcBef>
                <a:spcPct val="20000"/>
              </a:spcBef>
            </a:pPr>
            <a:r>
              <a:rPr lang="en-US" sz="3200"/>
              <a:t>  </a:t>
            </a:r>
            <a:r>
              <a:rPr lang="en-US"/>
              <a:t>COMPAS staff are available to answer your RDSP questions and help you complete your RDSP application</a:t>
            </a:r>
          </a:p>
          <a:p>
            <a:pPr marL="228600" indent="-228600">
              <a:spcBef>
                <a:spcPct val="20000"/>
              </a:spcBef>
            </a:pPr>
            <a:endParaRPr lang="en-US"/>
          </a:p>
          <a:p>
            <a:pPr marL="228600" indent="-228600">
              <a:spcBef>
                <a:spcPct val="20000"/>
              </a:spcBef>
            </a:pPr>
            <a:r>
              <a:rPr lang="en-US"/>
              <a:t>   Call us at 1-877-287-7655                        </a:t>
            </a:r>
          </a:p>
          <a:p>
            <a:pPr marL="228600" indent="-228600">
              <a:spcBef>
                <a:spcPct val="20000"/>
              </a:spcBef>
            </a:pPr>
            <a:r>
              <a:rPr lang="en-US"/>
              <a:t>   E-mail us at </a:t>
            </a:r>
            <a:r>
              <a:rPr lang="en-US">
                <a:hlinkClick r:id="rId2"/>
              </a:rPr>
              <a:t>taylorq@compas.ca</a:t>
            </a:r>
            <a:endParaRPr lang="en-US"/>
          </a:p>
          <a:p>
            <a:pPr marL="228600" indent="-228600">
              <a:spcBef>
                <a:spcPct val="20000"/>
              </a:spcBef>
            </a:pPr>
            <a:r>
              <a:rPr lang="en-US"/>
              <a:t>   Bell Relay Operator: 1-800-855-0511</a:t>
            </a:r>
          </a:p>
          <a:p>
            <a:pPr marL="228600" indent="-228600">
              <a:spcBef>
                <a:spcPct val="20000"/>
              </a:spcBef>
            </a:pPr>
            <a:r>
              <a:rPr lang="en-US"/>
              <a:t>   TTY (Deaf, Deafened, Hard of Hearing): Dial 711</a:t>
            </a:r>
          </a:p>
          <a:p>
            <a:pPr marL="228600" indent="-228600">
              <a:spcBef>
                <a:spcPct val="20000"/>
              </a:spcBef>
            </a:pPr>
            <a:r>
              <a:rPr lang="en-US"/>
              <a:t>   Website: </a:t>
            </a:r>
            <a:r>
              <a:rPr lang="en-US">
                <a:hlinkClick r:id="rId3"/>
              </a:rPr>
              <a:t>www.compas.ca</a:t>
            </a:r>
            <a:endParaRPr lang="en-US"/>
          </a:p>
          <a:p>
            <a:pPr marL="228600" indent="-228600">
              <a:spcBef>
                <a:spcPct val="20000"/>
              </a:spcBef>
            </a:pPr>
            <a:endParaRPr lang="en-US"/>
          </a:p>
          <a:p>
            <a:pPr marL="228600" indent="-228600">
              <a:spcBef>
                <a:spcPct val="20000"/>
              </a:spcBef>
            </a:pPr>
            <a:endParaRPr lang="en-US" sz="3200">
              <a:solidFill>
                <a:srgbClr val="FF0000"/>
              </a:solidFill>
            </a:endParaRPr>
          </a:p>
        </p:txBody>
      </p:sp>
      <p:pic>
        <p:nvPicPr>
          <p:cNvPr id="54276" name="Picture 6"/>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1628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5298"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390900" y="1663700"/>
            <a:ext cx="2997200" cy="253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Text Placeholder 4"/>
          <p:cNvSpPr>
            <a:spLocks/>
          </p:cNvSpPr>
          <p:nvPr/>
        </p:nvSpPr>
        <p:spPr bwMode="auto">
          <a:xfrm>
            <a:off x="685800" y="3276600"/>
            <a:ext cx="7772400"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ctr">
              <a:spcBef>
                <a:spcPct val="20000"/>
              </a:spcBef>
            </a:pPr>
            <a:endParaRPr lang="en-US" sz="4400"/>
          </a:p>
          <a:p>
            <a:pPr algn="ctr">
              <a:spcBef>
                <a:spcPct val="20000"/>
              </a:spcBef>
            </a:pPr>
            <a:endParaRPr lang="en-US" sz="4400"/>
          </a:p>
          <a:p>
            <a:pPr algn="ctr">
              <a:spcBef>
                <a:spcPct val="20000"/>
              </a:spcBef>
            </a:pPr>
            <a:r>
              <a:rPr lang="en-US" sz="4400"/>
              <a:t>Thank You</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581400" y="2057400"/>
            <a:ext cx="5181600"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b="1"/>
              <a:t>Part I:</a:t>
            </a:r>
            <a:br>
              <a:rPr lang="en-US" sz="2800" b="1"/>
            </a:br>
            <a:r>
              <a:rPr lang="en-US" sz="2800" b="1"/>
              <a:t>About the Registered Disability Savings Plan (RDSP), Grant and Bond</a:t>
            </a:r>
            <a:br>
              <a:rPr lang="en-US" sz="2800" b="1"/>
            </a:br>
            <a:endParaRPr lang="en-CA" sz="2800" b="1"/>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81000" y="609600"/>
            <a:ext cx="83486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What is the RDSP?</a:t>
            </a:r>
            <a:endParaRPr lang="en-CA" sz="2800">
              <a:solidFill>
                <a:schemeClr val="tx2"/>
              </a:solidFill>
            </a:endParaRPr>
          </a:p>
        </p:txBody>
      </p:sp>
      <p:sp>
        <p:nvSpPr>
          <p:cNvPr id="29699" name="Rectangle 3"/>
          <p:cNvSpPr>
            <a:spLocks noChangeArrowheads="1"/>
          </p:cNvSpPr>
          <p:nvPr/>
        </p:nvSpPr>
        <p:spPr bwMode="auto">
          <a:xfrm>
            <a:off x="381000" y="1524000"/>
            <a:ext cx="8345488" cy="354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spcBef>
                <a:spcPct val="20000"/>
              </a:spcBef>
              <a:buFontTx/>
              <a:buChar char="•"/>
            </a:pPr>
            <a:r>
              <a:rPr lang="en-US"/>
              <a:t>A long-term savings plan to help Canadians with disabilities and their families save for the future. </a:t>
            </a:r>
          </a:p>
          <a:p>
            <a:pPr marL="230188" indent="-230188">
              <a:spcBef>
                <a:spcPct val="20000"/>
              </a:spcBef>
              <a:buFontTx/>
              <a:buChar char="•"/>
            </a:pPr>
            <a:endParaRPr lang="en-US"/>
          </a:p>
          <a:p>
            <a:pPr marL="230188" indent="-230188">
              <a:spcBef>
                <a:spcPct val="20000"/>
              </a:spcBef>
              <a:buFontTx/>
              <a:buChar char="•"/>
            </a:pPr>
            <a:r>
              <a:rPr lang="en-CA"/>
              <a:t>To be eligible for the RDSP, individuals must be:</a:t>
            </a:r>
          </a:p>
          <a:p>
            <a:pPr marL="687388" lvl="1" indent="-284163">
              <a:spcBef>
                <a:spcPct val="20000"/>
              </a:spcBef>
              <a:buFontTx/>
              <a:buChar char="–"/>
            </a:pPr>
            <a:r>
              <a:rPr lang="en-CA"/>
              <a:t>Under the age of 60;</a:t>
            </a:r>
          </a:p>
          <a:p>
            <a:pPr marL="687388" lvl="1" indent="-284163">
              <a:spcBef>
                <a:spcPct val="20000"/>
              </a:spcBef>
              <a:buFontTx/>
              <a:buChar char="–"/>
            </a:pPr>
            <a:r>
              <a:rPr lang="en-CA"/>
              <a:t>A Canadian resident; and</a:t>
            </a:r>
          </a:p>
          <a:p>
            <a:pPr marL="687388" lvl="1" indent="-284163">
              <a:spcBef>
                <a:spcPct val="20000"/>
              </a:spcBef>
              <a:buFontTx/>
              <a:buChar char="–"/>
            </a:pPr>
            <a:r>
              <a:rPr lang="en-CA"/>
              <a:t>Eligible for the Disability Tax Credit (Disability Amount). </a:t>
            </a:r>
            <a:endParaRPr lang="en-US"/>
          </a:p>
          <a:p>
            <a:pPr marL="230188" indent="-230188">
              <a:lnSpc>
                <a:spcPct val="80000"/>
              </a:lnSpc>
              <a:spcBef>
                <a:spcPct val="20000"/>
              </a:spcBef>
            </a:pPr>
            <a:endParaRPr lang="en-CA" sz="2800"/>
          </a:p>
          <a:p>
            <a:pPr marL="687388" lvl="1" indent="-284163">
              <a:lnSpc>
                <a:spcPct val="80000"/>
              </a:lnSpc>
              <a:spcBef>
                <a:spcPct val="20000"/>
              </a:spcBef>
              <a:buFontTx/>
              <a:buChar char="–"/>
            </a:pPr>
            <a:endParaRPr lang="en-CA"/>
          </a:p>
        </p:txBody>
      </p:sp>
      <p:pic>
        <p:nvPicPr>
          <p:cNvPr id="29700"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533400"/>
            <a:ext cx="8348663"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What is the Disability Tax Credit </a:t>
            </a:r>
            <a:br>
              <a:rPr lang="en-US" sz="2800">
                <a:solidFill>
                  <a:schemeClr val="tx2"/>
                </a:solidFill>
              </a:rPr>
            </a:br>
            <a:r>
              <a:rPr lang="en-US" sz="2800">
                <a:solidFill>
                  <a:schemeClr val="tx2"/>
                </a:solidFill>
              </a:rPr>
              <a:t>(Disability Amount)?</a:t>
            </a:r>
            <a:endParaRPr lang="en-CA" sz="2800">
              <a:solidFill>
                <a:schemeClr val="tx2"/>
              </a:solidFill>
            </a:endParaRPr>
          </a:p>
        </p:txBody>
      </p:sp>
      <p:sp>
        <p:nvSpPr>
          <p:cNvPr id="30723" name="Rectangle 3"/>
          <p:cNvSpPr>
            <a:spLocks noChangeArrowheads="1"/>
          </p:cNvSpPr>
          <p:nvPr/>
        </p:nvSpPr>
        <p:spPr bwMode="auto">
          <a:xfrm>
            <a:off x="304800" y="1752600"/>
            <a:ext cx="8345488" cy="354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spcBef>
                <a:spcPct val="20000"/>
              </a:spcBef>
              <a:buFontTx/>
              <a:buChar char="•"/>
            </a:pPr>
            <a:r>
              <a:rPr lang="en-US"/>
              <a:t>A non-refundable credit that reduces the amount of income tax that an individual with a severe and prolonged physical or mental disability may have to pay. </a:t>
            </a:r>
          </a:p>
          <a:p>
            <a:pPr marL="228600" indent="-228600">
              <a:spcBef>
                <a:spcPct val="20000"/>
              </a:spcBef>
            </a:pPr>
            <a:endParaRPr lang="en-US"/>
          </a:p>
          <a:p>
            <a:pPr marL="228600" indent="-228600">
              <a:spcBef>
                <a:spcPct val="20000"/>
              </a:spcBef>
              <a:buFontTx/>
              <a:buChar char="•"/>
            </a:pPr>
            <a:r>
              <a:rPr lang="en-US"/>
              <a:t>For more information about the Disability Tax Credit (Disability Amount), visit the Canada Revenue Agency Web site </a:t>
            </a:r>
            <a:r>
              <a:rPr lang="en-US">
                <a:hlinkClick r:id="rId2"/>
              </a:rPr>
              <a:t>www.cra-arc.gc.ca</a:t>
            </a:r>
            <a:r>
              <a:rPr lang="en-CA">
                <a:hlinkClick r:id="rId2"/>
              </a:rPr>
              <a:t>/disability</a:t>
            </a:r>
            <a:r>
              <a:rPr lang="en-US"/>
              <a:t> or call 1-800-959-8281 (TTY users call 1-800-665-0354).</a:t>
            </a:r>
            <a:endParaRPr lang="en-CA"/>
          </a:p>
        </p:txBody>
      </p:sp>
      <p:pic>
        <p:nvPicPr>
          <p:cNvPr id="30724" name="Picture 4"/>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81000" y="5334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Who is Eligible for the Disability Tax Credit (Disability Amount)?</a:t>
            </a:r>
            <a:endParaRPr lang="en-CA" sz="2800">
              <a:solidFill>
                <a:schemeClr val="tx2"/>
              </a:solidFill>
            </a:endParaRPr>
          </a:p>
        </p:txBody>
      </p:sp>
      <p:sp>
        <p:nvSpPr>
          <p:cNvPr id="31747" name="Rectangle 3"/>
          <p:cNvSpPr>
            <a:spLocks noChangeArrowheads="1"/>
          </p:cNvSpPr>
          <p:nvPr/>
        </p:nvSpPr>
        <p:spPr bwMode="auto">
          <a:xfrm>
            <a:off x="457200" y="1676400"/>
            <a:ext cx="8174038" cy="362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a:t>A qualified practitioner must certify that an individual has </a:t>
            </a:r>
            <a:r>
              <a:rPr lang="ja-JP" altLang="en-US"/>
              <a:t>‘</a:t>
            </a:r>
            <a:r>
              <a:rPr lang="en-CA" altLang="ja-JP"/>
              <a:t>an impairment in mental or physical functions which is both severe and prolonged</a:t>
            </a:r>
            <a:r>
              <a:rPr lang="en-CA"/>
              <a:t>’</a:t>
            </a:r>
            <a:r>
              <a:rPr lang="en-CA" altLang="ja-JP"/>
              <a:t>, with effects in one of these categories:</a:t>
            </a:r>
          </a:p>
          <a:p>
            <a:pPr marL="742950" lvl="1" indent="-285750">
              <a:spcBef>
                <a:spcPct val="20000"/>
              </a:spcBef>
              <a:buFontTx/>
              <a:buChar char="–"/>
            </a:pPr>
            <a:r>
              <a:rPr lang="en-US"/>
              <a:t>Vision;</a:t>
            </a:r>
          </a:p>
          <a:p>
            <a:pPr marL="742950" lvl="1" indent="-285750">
              <a:spcBef>
                <a:spcPct val="20000"/>
              </a:spcBef>
              <a:buFontTx/>
              <a:buChar char="–"/>
            </a:pPr>
            <a:r>
              <a:rPr lang="en-US"/>
              <a:t>Marked restriction in a basic activity of daily living; </a:t>
            </a:r>
          </a:p>
          <a:p>
            <a:pPr marL="742950" lvl="1" indent="-285750">
              <a:spcBef>
                <a:spcPct val="20000"/>
              </a:spcBef>
              <a:buFontTx/>
              <a:buChar char="–"/>
            </a:pPr>
            <a:r>
              <a:rPr lang="en-CA"/>
              <a:t>Life-sustaining therapy; </a:t>
            </a:r>
            <a:r>
              <a:rPr lang="en-US"/>
              <a:t>or</a:t>
            </a:r>
          </a:p>
          <a:p>
            <a:pPr marL="742950" lvl="1" indent="-285750">
              <a:spcBef>
                <a:spcPct val="20000"/>
              </a:spcBef>
              <a:buFontTx/>
              <a:buChar char="–"/>
            </a:pPr>
            <a:r>
              <a:rPr lang="en-CA"/>
              <a:t>The cumulative effect of significant restrictions.</a:t>
            </a:r>
          </a:p>
          <a:p>
            <a:pPr marL="742950" lvl="1" indent="-285750">
              <a:spcBef>
                <a:spcPct val="20000"/>
              </a:spcBef>
              <a:buFontTx/>
              <a:buChar char="–"/>
            </a:pPr>
            <a:endParaRPr lang="en-US"/>
          </a:p>
          <a:p>
            <a:pPr marL="742950" lvl="1" indent="-285750">
              <a:spcBef>
                <a:spcPct val="20000"/>
              </a:spcBef>
              <a:buFontTx/>
              <a:buChar char="–"/>
            </a:pPr>
            <a:endParaRPr lang="en-CA" sz="2200"/>
          </a:p>
          <a:p>
            <a:pPr marL="342900" indent="-342900">
              <a:spcBef>
                <a:spcPct val="20000"/>
              </a:spcBef>
              <a:buFontTx/>
              <a:buChar char="•"/>
            </a:pPr>
            <a:endParaRPr lang="en-CA" sz="2600"/>
          </a:p>
        </p:txBody>
      </p:sp>
      <p:pic>
        <p:nvPicPr>
          <p:cNvPr id="31748"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381000" y="533400"/>
            <a:ext cx="8348663"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3200">
                <a:solidFill>
                  <a:srgbClr val="000000"/>
                </a:solidFill>
              </a:rPr>
              <a:t>The RDSP has Two Components</a:t>
            </a:r>
            <a:endParaRPr lang="en-CA" sz="3200">
              <a:solidFill>
                <a:srgbClr val="000000"/>
              </a:solidFill>
            </a:endParaRPr>
          </a:p>
        </p:txBody>
      </p:sp>
      <p:sp>
        <p:nvSpPr>
          <p:cNvPr id="32770" name="Rectangle 3"/>
          <p:cNvSpPr>
            <a:spLocks noChangeArrowheads="1"/>
          </p:cNvSpPr>
          <p:nvPr/>
        </p:nvSpPr>
        <p:spPr bwMode="auto">
          <a:xfrm>
            <a:off x="457200" y="1676400"/>
            <a:ext cx="8174038" cy="362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buFontTx/>
              <a:buChar char="•"/>
            </a:pPr>
            <a:r>
              <a:rPr lang="en-US" sz="2800">
                <a:solidFill>
                  <a:srgbClr val="000000"/>
                </a:solidFill>
              </a:rPr>
              <a:t>The Canadian Disability Savings Bond</a:t>
            </a:r>
          </a:p>
          <a:p>
            <a:pPr marL="342900" indent="-342900" algn="ctr">
              <a:spcBef>
                <a:spcPct val="20000"/>
              </a:spcBef>
              <a:buFontTx/>
              <a:buChar char="•"/>
            </a:pPr>
            <a:r>
              <a:rPr lang="en-US" sz="2800">
                <a:solidFill>
                  <a:srgbClr val="000000"/>
                </a:solidFill>
              </a:rPr>
              <a:t>The Canadian Disability Savings Grant</a:t>
            </a:r>
            <a:endParaRPr lang="en-CA" sz="2800">
              <a:solidFill>
                <a:srgbClr val="000000"/>
              </a:solidFill>
            </a:endParaRPr>
          </a:p>
          <a:p>
            <a:pPr marL="742950" lvl="1" indent="-285750">
              <a:spcBef>
                <a:spcPct val="20000"/>
              </a:spcBef>
              <a:buFontTx/>
              <a:buChar char="–"/>
            </a:pPr>
            <a:endParaRPr lang="en-US" sz="2800">
              <a:solidFill>
                <a:srgbClr val="000000"/>
              </a:solidFill>
            </a:endParaRPr>
          </a:p>
          <a:p>
            <a:pPr marL="742950" lvl="1" indent="-285750">
              <a:spcBef>
                <a:spcPct val="20000"/>
              </a:spcBef>
              <a:buFontTx/>
              <a:buChar char="–"/>
            </a:pPr>
            <a:endParaRPr lang="en-CA" sz="2200">
              <a:solidFill>
                <a:srgbClr val="000000"/>
              </a:solidFill>
            </a:endParaRPr>
          </a:p>
          <a:p>
            <a:pPr marL="342900" indent="-342900">
              <a:spcBef>
                <a:spcPct val="20000"/>
              </a:spcBef>
              <a:buFontTx/>
              <a:buChar char="•"/>
            </a:pPr>
            <a:endParaRPr lang="en-CA" sz="2600">
              <a:solidFill>
                <a:srgbClr val="000000"/>
              </a:solidFill>
            </a:endParaRPr>
          </a:p>
        </p:txBody>
      </p:sp>
      <p:pic>
        <p:nvPicPr>
          <p:cNvPr id="32771"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304800" y="381000"/>
            <a:ext cx="8264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What is the Canada Disability Savings Bond?</a:t>
            </a:r>
          </a:p>
        </p:txBody>
      </p:sp>
      <p:sp>
        <p:nvSpPr>
          <p:cNvPr id="33794" name="Rectangle 3"/>
          <p:cNvSpPr>
            <a:spLocks noChangeArrowheads="1"/>
          </p:cNvSpPr>
          <p:nvPr/>
        </p:nvSpPr>
        <p:spPr bwMode="auto">
          <a:xfrm>
            <a:off x="381000" y="1447800"/>
            <a:ext cx="8299450" cy="358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spcBef>
                <a:spcPct val="20000"/>
              </a:spcBef>
              <a:buFontTx/>
              <a:buChar char="•"/>
            </a:pPr>
            <a:r>
              <a:rPr lang="en-US"/>
              <a:t>The Government will deposit a bond of up to $1,000 a year into the RDSPs of low-income and modest-income Canadians, even if no contribution is made. </a:t>
            </a:r>
          </a:p>
          <a:p>
            <a:pPr marL="230188" indent="-230188">
              <a:spcBef>
                <a:spcPct val="20000"/>
              </a:spcBef>
              <a:buFontTx/>
              <a:buChar char="•"/>
            </a:pPr>
            <a:endParaRPr lang="en-US"/>
          </a:p>
          <a:p>
            <a:pPr marL="230188" indent="-230188">
              <a:spcBef>
                <a:spcPct val="20000"/>
              </a:spcBef>
              <a:buFontTx/>
              <a:buChar char="•"/>
            </a:pPr>
            <a:r>
              <a:rPr lang="en-US"/>
              <a:t>There is a lifetime limit of $20,000.</a:t>
            </a:r>
          </a:p>
          <a:p>
            <a:pPr marL="230188" indent="-230188">
              <a:spcBef>
                <a:spcPct val="20000"/>
              </a:spcBef>
            </a:pPr>
            <a:endParaRPr lang="en-US"/>
          </a:p>
          <a:p>
            <a:pPr marL="230188" indent="-230188">
              <a:spcBef>
                <a:spcPct val="20000"/>
              </a:spcBef>
              <a:buFontTx/>
              <a:buChar char="•"/>
            </a:pPr>
            <a:r>
              <a:rPr lang="en-US"/>
              <a:t>Bonds will be paid into an RDSP until the year the beneficiary turns 49 years old.</a:t>
            </a:r>
          </a:p>
        </p:txBody>
      </p:sp>
      <p:pic>
        <p:nvPicPr>
          <p:cNvPr id="33795" name="Picture 4"/>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5200" y="5257800"/>
            <a:ext cx="177165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381000" y="228600"/>
            <a:ext cx="8348663"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2800">
                <a:solidFill>
                  <a:schemeClr val="tx2"/>
                </a:solidFill>
              </a:rPr>
              <a:t>Receiving the Bond</a:t>
            </a:r>
            <a:endParaRPr lang="en-CA" sz="2800">
              <a:solidFill>
                <a:schemeClr val="tx2"/>
              </a:solidFill>
            </a:endParaRPr>
          </a:p>
        </p:txBody>
      </p:sp>
      <p:graphicFrame>
        <p:nvGraphicFramePr>
          <p:cNvPr id="50200" name="Group 24"/>
          <p:cNvGraphicFramePr>
            <a:graphicFrameLocks noGrp="1"/>
          </p:cNvGraphicFramePr>
          <p:nvPr/>
        </p:nvGraphicFramePr>
        <p:xfrm>
          <a:off x="228600" y="1143000"/>
          <a:ext cx="8583613" cy="4068764"/>
        </p:xfrm>
        <a:graphic>
          <a:graphicData uri="http://schemas.openxmlformats.org/drawingml/2006/table">
            <a:tbl>
              <a:tblPr/>
              <a:tblGrid>
                <a:gridCol w="4291013"/>
                <a:gridCol w="4292600"/>
              </a:tblGrid>
              <a:tr h="1017588">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1" i="0" u="none" strike="noStrike" cap="none" normalizeH="0" baseline="0">
                          <a:ln>
                            <a:noFill/>
                          </a:ln>
                          <a:solidFill>
                            <a:schemeClr val="tx1"/>
                          </a:solidFill>
                          <a:effectLst/>
                          <a:latin typeface="Arial" charset="0"/>
                          <a:ea typeface="ＭＳ Ｐゴシック" charset="0"/>
                        </a:rPr>
                        <a:t>Beneficiary</a:t>
                      </a:r>
                      <a:r>
                        <a:rPr kumimoji="0" lang="ja-JP" altLang="en-US" sz="2400" b="1" i="0" u="none" strike="noStrike" cap="none" normalizeH="0" baseline="0">
                          <a:ln>
                            <a:noFill/>
                          </a:ln>
                          <a:solidFill>
                            <a:schemeClr val="tx1"/>
                          </a:solidFill>
                          <a:effectLst/>
                          <a:latin typeface="Arial" charset="0"/>
                          <a:ea typeface="ＭＳ Ｐゴシック" charset="0"/>
                        </a:rPr>
                        <a:t>’</a:t>
                      </a:r>
                      <a:r>
                        <a:rPr kumimoji="0" lang="en-US" sz="2400" b="1" i="0" u="none" strike="noStrike" cap="none" normalizeH="0" baseline="0">
                          <a:ln>
                            <a:noFill/>
                          </a:ln>
                          <a:solidFill>
                            <a:schemeClr val="tx1"/>
                          </a:solidFill>
                          <a:effectLst/>
                          <a:latin typeface="Arial" charset="0"/>
                          <a:ea typeface="ＭＳ Ｐゴシック" charset="0"/>
                        </a:rPr>
                        <a:t>s family income</a:t>
                      </a:r>
                      <a:endParaRPr kumimoji="0" lang="en-CA" sz="2400" b="1"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1" i="0" u="none" strike="noStrike" cap="none" normalizeH="0" baseline="0">
                          <a:ln>
                            <a:noFill/>
                          </a:ln>
                          <a:solidFill>
                            <a:schemeClr val="tx1"/>
                          </a:solidFill>
                          <a:effectLst/>
                          <a:latin typeface="Arial" charset="0"/>
                          <a:ea typeface="ＭＳ Ｐゴシック" charset="0"/>
                        </a:rPr>
                        <a:t>Bond</a:t>
                      </a:r>
                      <a:endParaRPr kumimoji="0" lang="en-CA" sz="2400" b="1"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7588">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400" b="0" i="0" u="none" strike="noStrike" cap="none" normalizeH="0" baseline="0">
                          <a:ln>
                            <a:noFill/>
                          </a:ln>
                          <a:solidFill>
                            <a:schemeClr val="tx1"/>
                          </a:solidFill>
                          <a:effectLst/>
                          <a:latin typeface="Arial" charset="0"/>
                          <a:ea typeface="ＭＳ Ｐゴシック" charset="0"/>
                        </a:rPr>
                        <a:t>Less than </a:t>
                      </a:r>
                      <a:r>
                        <a:rPr kumimoji="0" lang="en-CA" sz="2400" b="1" i="0" u="none" strike="noStrike" cap="none" normalizeH="0" baseline="0">
                          <a:ln>
                            <a:noFill/>
                          </a:ln>
                          <a:solidFill>
                            <a:schemeClr val="tx1"/>
                          </a:solidFill>
                          <a:effectLst/>
                          <a:latin typeface="Arial" charset="0"/>
                          <a:ea typeface="ＭＳ Ｐゴシック" charset="0"/>
                        </a:rPr>
                        <a:t>$ 24,183*</a:t>
                      </a:r>
                      <a:r>
                        <a:rPr kumimoji="0" lang="en-CA" sz="2400" b="0" i="0" u="none" strike="noStrike" cap="none" normalizeH="0" baseline="0">
                          <a:ln>
                            <a:noFill/>
                          </a:ln>
                          <a:solidFill>
                            <a:schemeClr val="tx1"/>
                          </a:solidFill>
                          <a:effectLst/>
                          <a:latin typeface="Arial" charset="0"/>
                          <a:ea typeface="ＭＳ Ｐゴシック" charset="0"/>
                        </a:rPr>
                        <a:t> (or if the holder is a public institution)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$1,000</a:t>
                      </a:r>
                      <a:endParaRPr kumimoji="0" lang="en-CA" sz="24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0025">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800" b="0" i="0" u="none" strike="noStrike" cap="none" normalizeH="0" baseline="0">
                          <a:ln>
                            <a:noFill/>
                          </a:ln>
                          <a:solidFill>
                            <a:schemeClr val="tx1"/>
                          </a:solidFill>
                          <a:effectLst/>
                          <a:latin typeface="Arial" charset="0"/>
                          <a:ea typeface="ＭＳ Ｐゴシック" charset="0"/>
                        </a:rPr>
                        <a:t>Between </a:t>
                      </a:r>
                      <a:r>
                        <a:rPr kumimoji="0" lang="en-CA" sz="2800" b="1" i="0" u="none" strike="noStrike" cap="none" normalizeH="0" baseline="0">
                          <a:ln>
                            <a:noFill/>
                          </a:ln>
                          <a:solidFill>
                            <a:schemeClr val="tx1"/>
                          </a:solidFill>
                          <a:effectLst/>
                          <a:latin typeface="Arial" charset="0"/>
                          <a:ea typeface="ＭＳ Ｐゴシック" charset="0"/>
                        </a:rPr>
                        <a:t>$24,183</a:t>
                      </a:r>
                      <a:r>
                        <a:rPr kumimoji="0" lang="en-US" sz="2800" b="1" i="0" u="none" strike="noStrike" cap="none" normalizeH="0" baseline="0">
                          <a:ln>
                            <a:noFill/>
                          </a:ln>
                          <a:solidFill>
                            <a:schemeClr val="tx1"/>
                          </a:solidFill>
                          <a:effectLst/>
                          <a:latin typeface="Arial" charset="0"/>
                          <a:ea typeface="ＭＳ Ｐゴシック" charset="0"/>
                          <a:cs typeface="Arial" charset="0"/>
                        </a:rPr>
                        <a:t>*</a:t>
                      </a:r>
                      <a:r>
                        <a:rPr kumimoji="0" lang="en-CA" sz="2800" b="0" i="0" u="none" strike="noStrike" cap="none" normalizeH="0" baseline="0">
                          <a:ln>
                            <a:noFill/>
                          </a:ln>
                          <a:solidFill>
                            <a:schemeClr val="tx1"/>
                          </a:solidFill>
                          <a:effectLst/>
                          <a:latin typeface="Arial" charset="0"/>
                          <a:ea typeface="ＭＳ Ｐゴシック" charset="0"/>
                        </a:rPr>
                        <a:t> and </a:t>
                      </a:r>
                      <a:r>
                        <a:rPr kumimoji="0" lang="en-CA" sz="2800" b="1" i="0" u="none" strike="noStrike" cap="none" normalizeH="0" baseline="0">
                          <a:ln>
                            <a:noFill/>
                          </a:ln>
                          <a:solidFill>
                            <a:schemeClr val="tx1"/>
                          </a:solidFill>
                          <a:effectLst/>
                          <a:latin typeface="Arial" charset="0"/>
                          <a:ea typeface="ＭＳ Ｐゴシック" charset="0"/>
                        </a:rPr>
                        <a:t>$41,544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400" b="0" i="0" u="none" strike="noStrike" cap="none" normalizeH="0" baseline="0">
                          <a:ln>
                            <a:noFill/>
                          </a:ln>
                          <a:solidFill>
                            <a:schemeClr val="tx1"/>
                          </a:solidFill>
                          <a:effectLst/>
                          <a:latin typeface="Arial" charset="0"/>
                          <a:ea typeface="ＭＳ Ｐゴシック" charset="0"/>
                        </a:rPr>
                        <a:t>Part of the $1,000 based on the formula in the </a:t>
                      </a:r>
                      <a:r>
                        <a:rPr kumimoji="0" lang="en-CA" sz="2400" b="0" i="1" u="none" strike="noStrike" cap="none" normalizeH="0" baseline="0">
                          <a:ln>
                            <a:noFill/>
                          </a:ln>
                          <a:solidFill>
                            <a:schemeClr val="tx1"/>
                          </a:solidFill>
                          <a:effectLst/>
                          <a:latin typeface="Arial" charset="0"/>
                          <a:ea typeface="ＭＳ Ｐゴシック" charset="0"/>
                        </a:rPr>
                        <a:t>Canada Disability Savings Act</a:t>
                      </a:r>
                      <a:endParaRPr kumimoji="0" lang="en-CA" sz="24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3563">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CA" sz="2400" b="0" i="0" u="none" strike="noStrike" cap="none" normalizeH="0" baseline="0">
                          <a:ln>
                            <a:noFill/>
                          </a:ln>
                          <a:solidFill>
                            <a:schemeClr val="tx1"/>
                          </a:solidFill>
                          <a:effectLst/>
                          <a:latin typeface="Arial" charset="0"/>
                          <a:ea typeface="ＭＳ Ｐゴシック" charset="0"/>
                        </a:rPr>
                        <a:t>More than </a:t>
                      </a:r>
                      <a:r>
                        <a:rPr kumimoji="0" lang="en-CA" sz="2800" b="1" i="0" u="none" strike="noStrike" cap="none" normalizeH="0" baseline="0">
                          <a:ln>
                            <a:noFill/>
                          </a:ln>
                          <a:solidFill>
                            <a:schemeClr val="tx1"/>
                          </a:solidFill>
                          <a:effectLst/>
                          <a:latin typeface="Arial" charset="0"/>
                          <a:ea typeface="ＭＳ Ｐゴシック" charset="0"/>
                        </a:rPr>
                        <a:t>$41,544</a:t>
                      </a:r>
                      <a:r>
                        <a:rPr kumimoji="0" lang="en-CA" sz="2400" b="1" i="0" u="none" strike="noStrike" cap="none" normalizeH="0" baseline="0">
                          <a:ln>
                            <a:noFill/>
                          </a:ln>
                          <a:solidFill>
                            <a:schemeClr val="tx1"/>
                          </a:solidFill>
                          <a:effectLst/>
                          <a:latin typeface="Arial" charset="0"/>
                          <a:ea typeface="ＭＳ Ｐゴシック" charset="0"/>
                        </a:rPr>
                        <a:t> </a:t>
                      </a:r>
                      <a:r>
                        <a:rPr kumimoji="0" lang="en-US" sz="2400" b="1" i="0" u="none" strike="noStrike" cap="none" normalizeH="0" baseline="0">
                          <a:ln>
                            <a:noFill/>
                          </a:ln>
                          <a:solidFill>
                            <a:schemeClr val="tx1"/>
                          </a:solidFill>
                          <a:effectLst/>
                          <a:latin typeface="Arial" charset="0"/>
                          <a:ea typeface="ＭＳ Ｐゴシック" charset="0"/>
                          <a:cs typeface="Arial" charset="0"/>
                        </a:rPr>
                        <a:t>*</a:t>
                      </a:r>
                      <a:endParaRPr kumimoji="0" lang="en-CA" sz="2400" b="1" i="0" u="none" strike="noStrike" cap="none" normalizeH="0" baseline="0">
                        <a:ln>
                          <a:noFill/>
                        </a:ln>
                        <a:solidFill>
                          <a:schemeClr val="tx1"/>
                        </a:solidFill>
                        <a:effectLst/>
                        <a:latin typeface="Arial" charset="0"/>
                        <a:ea typeface="ＭＳ Ｐゴシック"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charset="0"/>
                        <a:buNone/>
                        <a:tabLst/>
                      </a:pPr>
                      <a:r>
                        <a:rPr kumimoji="0" lang="en-US" sz="2400" b="0" i="0" u="none" strike="noStrike" cap="none" normalizeH="0" baseline="0">
                          <a:ln>
                            <a:noFill/>
                          </a:ln>
                          <a:solidFill>
                            <a:schemeClr val="tx1"/>
                          </a:solidFill>
                          <a:effectLst/>
                          <a:latin typeface="Arial" charset="0"/>
                          <a:ea typeface="ＭＳ Ｐゴシック" charset="0"/>
                        </a:rPr>
                        <a:t>No bond is paid</a:t>
                      </a:r>
                      <a:endParaRPr kumimoji="0" lang="en-CA" sz="24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835" name="Rectangle 20"/>
          <p:cNvSpPr>
            <a:spLocks noChangeArrowheads="1"/>
          </p:cNvSpPr>
          <p:nvPr/>
        </p:nvSpPr>
        <p:spPr bwMode="auto">
          <a:xfrm>
            <a:off x="228600" y="5715000"/>
            <a:ext cx="8345488"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lnSpc>
                <a:spcPct val="80000"/>
              </a:lnSpc>
              <a:spcBef>
                <a:spcPct val="20000"/>
              </a:spcBef>
            </a:pPr>
            <a:r>
              <a:rPr lang="en-CA"/>
              <a:t>*The beneficiary family income thresholds are indexed each year to inflation. The income thresholds shown are for 2011. </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4488</TotalTime>
  <Words>1336</Words>
  <Application>Microsoft Macintosh PowerPoint</Application>
  <PresentationFormat>On-screen Show (4:3)</PresentationFormat>
  <Paragraphs>198</Paragraphs>
  <Slides>29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ＭＳ Ｐゴシック</vt:lpstr>
      <vt:lpstr>Calibri</vt:lpstr>
      <vt:lpstr>Wingdings</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Steps to Opening an RDSP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Compas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Compas Inc.</dc:creator>
  <cp:lastModifiedBy>Cherry Lozupone</cp:lastModifiedBy>
  <cp:revision>76</cp:revision>
  <dcterms:created xsi:type="dcterms:W3CDTF">2009-11-19T20:52:51Z</dcterms:created>
  <dcterms:modified xsi:type="dcterms:W3CDTF">2016-05-10T21:34:04Z</dcterms:modified>
</cp:coreProperties>
</file>