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4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B45C9D5-08D9-8142-83FE-E4C3678930D8}" type="datetimeFigureOut">
              <a:rPr lang="en-US" smtClean="0"/>
              <a:t>16-03-30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874" y="4033461"/>
            <a:ext cx="2931414" cy="735383"/>
          </a:xfrm>
        </p:spPr>
        <p:txBody>
          <a:bodyPr>
            <a:normAutofit/>
          </a:bodyPr>
          <a:lstStyle/>
          <a:p>
            <a:r>
              <a:rPr lang="en-US" dirty="0" smtClean="0"/>
              <a:t>Literacy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420888"/>
            <a:ext cx="1728192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comes the tortilla.</a:t>
            </a:r>
            <a:br>
              <a:rPr lang="en-US" dirty="0" smtClean="0"/>
            </a:br>
            <a:r>
              <a:rPr lang="en-US" dirty="0" err="1" smtClean="0"/>
              <a:t>Mmmmm</a:t>
            </a:r>
            <a:r>
              <a:rPr lang="en-US" dirty="0" smtClean="0"/>
              <a:t>, making Mom’s lunch.</a:t>
            </a:r>
            <a:endParaRPr lang="en-US" dirty="0"/>
          </a:p>
        </p:txBody>
      </p:sp>
      <p:pic>
        <p:nvPicPr>
          <p:cNvPr id="4" name="Content Placeholder 3" descr="IMG_140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947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Lily puts the meat on the tortilla.</a:t>
            </a:r>
            <a:br>
              <a:rPr lang="en-US" dirty="0" smtClean="0"/>
            </a:br>
            <a:r>
              <a:rPr lang="en-US" dirty="0" err="1" smtClean="0"/>
              <a:t>Mmmm</a:t>
            </a:r>
            <a:r>
              <a:rPr lang="en-US" dirty="0" smtClean="0"/>
              <a:t>, making Mom’s lunch.</a:t>
            </a:r>
            <a:endParaRPr lang="en-US" dirty="0"/>
          </a:p>
        </p:txBody>
      </p:sp>
      <p:pic>
        <p:nvPicPr>
          <p:cNvPr id="4" name="Content Placeholder 3" descr="IMG_14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11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 it down.</a:t>
            </a:r>
            <a:br>
              <a:rPr lang="en-US" dirty="0" smtClean="0"/>
            </a:br>
            <a:r>
              <a:rPr lang="en-US" dirty="0" err="1" smtClean="0"/>
              <a:t>Mmmm</a:t>
            </a:r>
            <a:r>
              <a:rPr lang="en-US" dirty="0" smtClean="0"/>
              <a:t>, making Mom’s lunch.</a:t>
            </a:r>
            <a:endParaRPr lang="en-US" dirty="0"/>
          </a:p>
        </p:txBody>
      </p:sp>
      <p:pic>
        <p:nvPicPr>
          <p:cNvPr id="4" name="Content Placeholder 3" descr="IMG_14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103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Lily wraps it up.</a:t>
            </a:r>
            <a:br>
              <a:rPr lang="en-US" dirty="0" smtClean="0"/>
            </a:br>
            <a:r>
              <a:rPr lang="en-US" dirty="0" err="1" smtClean="0"/>
              <a:t>Mmmm</a:t>
            </a:r>
            <a:r>
              <a:rPr lang="en-US" dirty="0" smtClean="0"/>
              <a:t>, making Mom’s lunch.</a:t>
            </a:r>
            <a:endParaRPr lang="en-US" dirty="0"/>
          </a:p>
        </p:txBody>
      </p:sp>
      <p:pic>
        <p:nvPicPr>
          <p:cNvPr id="4" name="Content Placeholder 3" descr="IMG_140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006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a wrap!</a:t>
            </a:r>
            <a:br>
              <a:rPr lang="en-US" dirty="0" smtClean="0"/>
            </a:br>
            <a:r>
              <a:rPr lang="en-US" dirty="0" err="1" smtClean="0"/>
              <a:t>Mmmm</a:t>
            </a:r>
            <a:r>
              <a:rPr lang="en-US" dirty="0" smtClean="0"/>
              <a:t>, Mom’s lunch!</a:t>
            </a:r>
            <a:endParaRPr lang="en-US" dirty="0"/>
          </a:p>
        </p:txBody>
      </p:sp>
      <p:pic>
        <p:nvPicPr>
          <p:cNvPr id="4" name="Content Placeholder 3" descr="IMG_14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29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 Heel Readers</a:t>
            </a:r>
            <a:endParaRPr lang="en-US" dirty="0"/>
          </a:p>
        </p:txBody>
      </p:sp>
      <p:pic>
        <p:nvPicPr>
          <p:cNvPr id="6" name="Content Placeholder 5" descr="Screen Shot 2015-10-15 at 11.24.44 A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298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I Read</a:t>
            </a:r>
            <a:br>
              <a:rPr lang="en-US" dirty="0" smtClean="0"/>
            </a:br>
            <a:r>
              <a:rPr lang="en-US" sz="2700" dirty="0" err="1" smtClean="0"/>
              <a:t>Levere</a:t>
            </a:r>
            <a:r>
              <a:rPr lang="en-US" sz="2700" dirty="0" smtClean="0"/>
              <a:t>, J. &amp; </a:t>
            </a:r>
            <a:r>
              <a:rPr lang="en-US" sz="2700" dirty="0" err="1" smtClean="0"/>
              <a:t>Susut</a:t>
            </a:r>
            <a:r>
              <a:rPr lang="en-US" sz="2700" dirty="0" smtClean="0"/>
              <a:t>, C., sd61</a:t>
            </a:r>
            <a:endParaRPr lang="en-US" sz="2700" dirty="0"/>
          </a:p>
        </p:txBody>
      </p:sp>
      <p:pic>
        <p:nvPicPr>
          <p:cNvPr id="6" name="Content Placeholder 5" descr="Screen Shot 2015-09-10 at 1.15.14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28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title</a:t>
            </a:r>
          </a:p>
          <a:p>
            <a:r>
              <a:rPr lang="en-US" dirty="0" smtClean="0"/>
              <a:t>At the cover</a:t>
            </a:r>
          </a:p>
          <a:p>
            <a:r>
              <a:rPr lang="en-US" dirty="0" smtClean="0"/>
              <a:t>At the pictures</a:t>
            </a:r>
          </a:p>
          <a:p>
            <a:endParaRPr lang="en-US" dirty="0"/>
          </a:p>
        </p:txBody>
      </p:sp>
      <p:pic>
        <p:nvPicPr>
          <p:cNvPr id="5" name="Picture 4" descr="Screen Shot 2015-09-10 at 1.1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428" y="3302000"/>
            <a:ext cx="5315857" cy="26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2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I already know?</a:t>
            </a:r>
          </a:p>
          <a:p>
            <a:r>
              <a:rPr lang="en-US" dirty="0" smtClean="0"/>
              <a:t>What does the title make me think of?</a:t>
            </a:r>
          </a:p>
          <a:p>
            <a:r>
              <a:rPr lang="en-US" dirty="0" smtClean="0"/>
              <a:t>What does the cover make me think of?</a:t>
            </a:r>
          </a:p>
          <a:p>
            <a:r>
              <a:rPr lang="en-US" dirty="0" smtClean="0"/>
              <a:t>What do the pictures make me think of?</a:t>
            </a:r>
          </a:p>
          <a:p>
            <a:r>
              <a:rPr lang="en-US" dirty="0" smtClean="0"/>
              <a:t>Do I know what all of the pictures are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0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title make me think?</a:t>
            </a:r>
          </a:p>
          <a:p>
            <a:r>
              <a:rPr lang="en-US" dirty="0" smtClean="0"/>
              <a:t>What does the cover make me think?</a:t>
            </a:r>
          </a:p>
          <a:p>
            <a:r>
              <a:rPr lang="en-US" dirty="0" smtClean="0"/>
              <a:t>What do the pictures make me think?</a:t>
            </a:r>
          </a:p>
          <a:p>
            <a:r>
              <a:rPr lang="en-US" dirty="0" smtClean="0"/>
              <a:t>Do I know what all of the pictures are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5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where the student is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comprehension assessments, observation, contextual assessment, etc. determine the student’s level of readiness.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0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Predict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the story will tell you?</a:t>
            </a:r>
          </a:p>
          <a:p>
            <a:r>
              <a:rPr lang="en-US" dirty="0" smtClean="0"/>
              <a:t>What might happen in this story?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5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Picture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</a:p>
          <a:p>
            <a:r>
              <a:rPr lang="en-US" dirty="0" smtClean="0"/>
              <a:t>Think</a:t>
            </a:r>
          </a:p>
          <a:p>
            <a:r>
              <a:rPr lang="en-US" dirty="0" smtClean="0"/>
              <a:t>Predict</a:t>
            </a:r>
            <a:endParaRPr lang="en-US" dirty="0"/>
          </a:p>
        </p:txBody>
      </p:sp>
      <p:pic>
        <p:nvPicPr>
          <p:cNvPr id="4" name="Picture 3" descr="Screen Shot 2015-09-10 at 2.1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33" y="2170664"/>
            <a:ext cx="5980049" cy="43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Pictello</a:t>
            </a:r>
            <a:r>
              <a:rPr lang="en-US" dirty="0" smtClean="0"/>
              <a:t> App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9286" y="4082144"/>
            <a:ext cx="3057434" cy="834570"/>
          </a:xfrm>
        </p:spPr>
        <p:txBody>
          <a:bodyPr>
            <a:normAutofit/>
          </a:bodyPr>
          <a:lstStyle/>
          <a:p>
            <a:r>
              <a:rPr lang="en-US" dirty="0" smtClean="0"/>
              <a:t>Numeracy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9286" y="4916714"/>
            <a:ext cx="3053882" cy="7649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420888"/>
            <a:ext cx="1728192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1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numeracy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Understands </a:t>
            </a:r>
            <a:r>
              <a:rPr lang="en-US" dirty="0"/>
              <a:t>concept of “</a:t>
            </a:r>
            <a:r>
              <a:rPr lang="en-US" i="1" dirty="0"/>
              <a:t>more</a:t>
            </a:r>
            <a:r>
              <a:rPr lang="en-US" dirty="0"/>
              <a:t>”: responds to question; makes request for </a:t>
            </a:r>
            <a:r>
              <a:rPr lang="en-US" i="1" dirty="0"/>
              <a:t>“more” </a:t>
            </a:r>
            <a:r>
              <a:rPr lang="en-US" dirty="0"/>
              <a:t>of pleasurable object/</a:t>
            </a:r>
            <a:r>
              <a:rPr lang="en-US" dirty="0" smtClean="0"/>
              <a:t>activity. LEVEL 3</a:t>
            </a:r>
          </a:p>
          <a:p>
            <a:r>
              <a:rPr lang="en-US" dirty="0"/>
              <a:t>Has concepts of </a:t>
            </a:r>
            <a:r>
              <a:rPr lang="en-US" i="1" dirty="0"/>
              <a:t>one, two </a:t>
            </a:r>
            <a:r>
              <a:rPr lang="en-US" dirty="0"/>
              <a:t>and </a:t>
            </a:r>
            <a:r>
              <a:rPr lang="en-US" i="1" dirty="0" smtClean="0"/>
              <a:t>all.  </a:t>
            </a:r>
            <a:r>
              <a:rPr lang="en-US" dirty="0" smtClean="0"/>
              <a:t>LEVEL </a:t>
            </a:r>
            <a:r>
              <a:rPr lang="en-US" dirty="0"/>
              <a:t>4</a:t>
            </a:r>
            <a:endParaRPr lang="en-US" dirty="0" smtClean="0"/>
          </a:p>
          <a:p>
            <a:r>
              <a:rPr lang="en-US" dirty="0" smtClean="0"/>
              <a:t>Identifies </a:t>
            </a:r>
            <a:r>
              <a:rPr lang="en-US" dirty="0"/>
              <a:t>adjectives: </a:t>
            </a:r>
            <a:r>
              <a:rPr lang="en-US" i="1" dirty="0"/>
              <a:t>Big/little; small; Long/short; </a:t>
            </a:r>
            <a:r>
              <a:rPr lang="en-US" i="1" dirty="0" smtClean="0"/>
              <a:t>front</a:t>
            </a:r>
            <a:r>
              <a:rPr lang="en-US" i="1" dirty="0"/>
              <a:t>/back; empty/</a:t>
            </a:r>
            <a:r>
              <a:rPr lang="en-US" i="1" dirty="0" smtClean="0"/>
              <a:t>full. </a:t>
            </a:r>
            <a:r>
              <a:rPr lang="en-US" dirty="0" smtClean="0"/>
              <a:t>LEVEL</a:t>
            </a:r>
            <a:r>
              <a:rPr lang="en-US" i="1" dirty="0" smtClean="0"/>
              <a:t> </a:t>
            </a:r>
            <a:r>
              <a:rPr lang="en-US" dirty="0" smtClean="0"/>
              <a:t>5</a:t>
            </a:r>
            <a:endParaRPr lang="en-US" i="1" dirty="0" smtClean="0"/>
          </a:p>
          <a:p>
            <a:r>
              <a:rPr lang="en-US" dirty="0"/>
              <a:t>Identifies shapes</a:t>
            </a:r>
            <a:r>
              <a:rPr lang="en-US" i="1" dirty="0"/>
              <a:t>: circle, square, </a:t>
            </a:r>
            <a:r>
              <a:rPr lang="en-US" i="1" dirty="0" smtClean="0"/>
              <a:t>triangle. </a:t>
            </a:r>
            <a:r>
              <a:rPr lang="en-US" dirty="0" smtClean="0"/>
              <a:t>LEVEL 5</a:t>
            </a:r>
          </a:p>
          <a:p>
            <a:r>
              <a:rPr lang="en-US" dirty="0"/>
              <a:t>Makes predictions </a:t>
            </a:r>
            <a:r>
              <a:rPr lang="en-US" dirty="0" smtClean="0"/>
              <a:t>(Science). LEVEL 5</a:t>
            </a:r>
          </a:p>
          <a:p>
            <a:r>
              <a:rPr lang="en-US" dirty="0"/>
              <a:t>Counts 3 </a:t>
            </a:r>
            <a:r>
              <a:rPr lang="en-US" dirty="0" smtClean="0"/>
              <a:t>objects. LEVEL 5</a:t>
            </a:r>
          </a:p>
          <a:p>
            <a:r>
              <a:rPr lang="en-US" dirty="0" smtClean="0"/>
              <a:t>Answers “how many” for number concepts. LEVEL 5</a:t>
            </a:r>
          </a:p>
          <a:p>
            <a:r>
              <a:rPr lang="en-US" dirty="0" smtClean="0"/>
              <a:t>Understands number concepts up to 3. LEVEL 6</a:t>
            </a:r>
          </a:p>
          <a:p>
            <a:r>
              <a:rPr lang="en-US" dirty="0"/>
              <a:t>Identifies spatial concepts: </a:t>
            </a:r>
            <a:r>
              <a:rPr lang="en-US" i="1" dirty="0"/>
              <a:t>between, above, below, top, </a:t>
            </a:r>
            <a:r>
              <a:rPr lang="en-US" i="1" dirty="0" smtClean="0"/>
              <a:t>bottom. </a:t>
            </a:r>
            <a:r>
              <a:rPr lang="en-US" dirty="0" smtClean="0"/>
              <a:t>LEVEL 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Numeracy</a:t>
            </a:r>
            <a:br>
              <a:rPr lang="en-US" dirty="0" smtClean="0"/>
            </a:br>
            <a:r>
              <a:rPr lang="en-US" dirty="0" smtClean="0"/>
              <a:t> in Functional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Cooking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Shopping  (grocery store list)</a:t>
            </a:r>
          </a:p>
          <a:p>
            <a:r>
              <a:rPr lang="en-US" dirty="0" smtClean="0"/>
              <a:t>Dressing (pair of shoes, e.g., one, two)</a:t>
            </a:r>
          </a:p>
          <a:p>
            <a:r>
              <a:rPr lang="en-US" dirty="0" smtClean="0"/>
              <a:t>Art (a big paint brush and a little paint brush)</a:t>
            </a:r>
          </a:p>
          <a:p>
            <a:r>
              <a:rPr lang="en-US" dirty="0" smtClean="0"/>
              <a:t>Shapes  (sit at the round table or the square table)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8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Meaningful</a:t>
            </a:r>
          </a:p>
          <a:p>
            <a:r>
              <a:rPr lang="en-US" dirty="0" smtClean="0"/>
              <a:t>Short phrases</a:t>
            </a:r>
          </a:p>
          <a:p>
            <a:r>
              <a:rPr lang="en-US" dirty="0" smtClean="0"/>
              <a:t>Sound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9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054" y="1072232"/>
            <a:ext cx="7024744" cy="1143000"/>
          </a:xfrm>
        </p:spPr>
        <p:txBody>
          <a:bodyPr/>
          <a:lstStyle/>
          <a:p>
            <a:r>
              <a:rPr lang="en-US" dirty="0" smtClean="0"/>
              <a:t>Functional literacy</a:t>
            </a:r>
            <a:endParaRPr lang="en-US" dirty="0"/>
          </a:p>
        </p:txBody>
      </p:sp>
      <p:pic>
        <p:nvPicPr>
          <p:cNvPr id="8" name="Content Placeholder 7" descr="Boy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8333" y="2405835"/>
            <a:ext cx="3111378" cy="1684869"/>
          </a:xfrm>
        </p:spPr>
      </p:pic>
      <p:pic>
        <p:nvPicPr>
          <p:cNvPr id="9" name="Picture 8" descr="Exi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334" y="2405835"/>
            <a:ext cx="2651565" cy="1684869"/>
          </a:xfrm>
          <a:prstGeom prst="rect">
            <a:avLst/>
          </a:prstGeom>
        </p:spPr>
      </p:pic>
      <p:pic>
        <p:nvPicPr>
          <p:cNvPr id="10" name="Picture 9" descr="Sto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333" y="4268979"/>
            <a:ext cx="3111378" cy="1859209"/>
          </a:xfrm>
          <a:prstGeom prst="rect">
            <a:avLst/>
          </a:prstGeom>
        </p:spPr>
      </p:pic>
      <p:pic>
        <p:nvPicPr>
          <p:cNvPr id="12" name="Picture 11" descr="vacant 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334" y="4268979"/>
            <a:ext cx="2651565" cy="18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Functional?</a:t>
            </a:r>
          </a:p>
          <a:p>
            <a:endParaRPr lang="en-US" dirty="0"/>
          </a:p>
          <a:p>
            <a:r>
              <a:rPr lang="en-US" dirty="0" smtClean="0"/>
              <a:t>Academic?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0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217"/>
            <a:ext cx="7772400" cy="1541997"/>
          </a:xfrm>
        </p:spPr>
        <p:txBody>
          <a:bodyPr/>
          <a:lstStyle/>
          <a:p>
            <a:r>
              <a:rPr lang="en-US" dirty="0" smtClean="0"/>
              <a:t>Lily Makes Lunch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_13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662" y="2708214"/>
            <a:ext cx="3925423" cy="29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Lily mixes up the meat and coleslaw.  </a:t>
            </a:r>
            <a:r>
              <a:rPr lang="en-US" dirty="0" err="1" smtClean="0"/>
              <a:t>Mmmm</a:t>
            </a:r>
            <a:r>
              <a:rPr lang="en-US" dirty="0" smtClean="0"/>
              <a:t>, making Mom’s lunch.</a:t>
            </a:r>
            <a:endParaRPr lang="en-US" dirty="0"/>
          </a:p>
        </p:txBody>
      </p:sp>
      <p:pic>
        <p:nvPicPr>
          <p:cNvPr id="4" name="Content Placeholder 3" descr="IMG_139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367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meat is all mixed.</a:t>
            </a:r>
            <a:br>
              <a:rPr lang="en-US" dirty="0" smtClean="0"/>
            </a:br>
            <a:r>
              <a:rPr lang="en-US" dirty="0" err="1" smtClean="0"/>
              <a:t>Mmmmm</a:t>
            </a:r>
            <a:r>
              <a:rPr lang="en-US" dirty="0" smtClean="0"/>
              <a:t>, making Mom’s lunch.</a:t>
            </a:r>
            <a:endParaRPr lang="en-US" dirty="0"/>
          </a:p>
        </p:txBody>
      </p:sp>
      <p:pic>
        <p:nvPicPr>
          <p:cNvPr id="4" name="Content Placeholder 3" descr="IMG_139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111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</TotalTime>
  <Words>385</Words>
  <Application>Microsoft Macintosh PowerPoint</Application>
  <PresentationFormat>On-screen Show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Literacy</vt:lpstr>
      <vt:lpstr>Start where the student is at</vt:lpstr>
      <vt:lpstr>Choosing vocabulary</vt:lpstr>
      <vt:lpstr>Functional literacy</vt:lpstr>
      <vt:lpstr>Select a path</vt:lpstr>
      <vt:lpstr>FAAB</vt:lpstr>
      <vt:lpstr>Lily Makes Lunch</vt:lpstr>
      <vt:lpstr>Lily mixes up the meat and coleslaw.  Mmmm, making Mom’s lunch.</vt:lpstr>
      <vt:lpstr>The meat is all mixed. Mmmmm, making Mom’s lunch.</vt:lpstr>
      <vt:lpstr>Next comes the tortilla. Mmmmm, making Mom’s lunch.</vt:lpstr>
      <vt:lpstr>Lily puts the meat on the tortilla. Mmmm, making Mom’s lunch.</vt:lpstr>
      <vt:lpstr>Pat it down. Mmmm, making Mom’s lunch.</vt:lpstr>
      <vt:lpstr>Lily wraps it up. Mmmm, making Mom’s lunch.</vt:lpstr>
      <vt:lpstr>It’s a wrap! Mmmm, Mom’s lunch!</vt:lpstr>
      <vt:lpstr>Tar Heel Readers</vt:lpstr>
      <vt:lpstr>Before I Read Levere, J. &amp; Susut, C., sd61</vt:lpstr>
      <vt:lpstr>Look</vt:lpstr>
      <vt:lpstr>   Think</vt:lpstr>
      <vt:lpstr>Think</vt:lpstr>
      <vt:lpstr>Predict</vt:lpstr>
      <vt:lpstr>Take a Picture Walk</vt:lpstr>
      <vt:lpstr>Pictello App </vt:lpstr>
      <vt:lpstr>Numeracy</vt:lpstr>
      <vt:lpstr>Early numeracy concepts</vt:lpstr>
      <vt:lpstr>Numeracy  in Functional Routines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</dc:title>
  <dc:creator>Cherry Lozupone</dc:creator>
  <cp:lastModifiedBy>Cherry Lozupone</cp:lastModifiedBy>
  <cp:revision>2</cp:revision>
  <dcterms:created xsi:type="dcterms:W3CDTF">2016-03-30T18:03:41Z</dcterms:created>
  <dcterms:modified xsi:type="dcterms:W3CDTF">2016-03-30T20:28:20Z</dcterms:modified>
</cp:coreProperties>
</file>