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15" r:id="rId1"/>
  </p:sldMasterIdLst>
  <p:notesMasterIdLst>
    <p:notesMasterId r:id="rId41"/>
  </p:notesMasterIdLst>
  <p:sldIdLst>
    <p:sldId id="256" r:id="rId2"/>
    <p:sldId id="297" r:id="rId3"/>
    <p:sldId id="328" r:id="rId4"/>
    <p:sldId id="296" r:id="rId5"/>
    <p:sldId id="329" r:id="rId6"/>
    <p:sldId id="306" r:id="rId7"/>
    <p:sldId id="330" r:id="rId8"/>
    <p:sldId id="307" r:id="rId9"/>
    <p:sldId id="313" r:id="rId10"/>
    <p:sldId id="331" r:id="rId11"/>
    <p:sldId id="333" r:id="rId12"/>
    <p:sldId id="335" r:id="rId13"/>
    <p:sldId id="275" r:id="rId14"/>
    <p:sldId id="278" r:id="rId15"/>
    <p:sldId id="317" r:id="rId16"/>
    <p:sldId id="318" r:id="rId17"/>
    <p:sldId id="257" r:id="rId18"/>
    <p:sldId id="300" r:id="rId19"/>
    <p:sldId id="327" r:id="rId20"/>
    <p:sldId id="316" r:id="rId21"/>
    <p:sldId id="298" r:id="rId22"/>
    <p:sldId id="321" r:id="rId23"/>
    <p:sldId id="302" r:id="rId24"/>
    <p:sldId id="282" r:id="rId25"/>
    <p:sldId id="334" r:id="rId26"/>
    <p:sldId id="324" r:id="rId27"/>
    <p:sldId id="323" r:id="rId28"/>
    <p:sldId id="332" r:id="rId29"/>
    <p:sldId id="314" r:id="rId30"/>
    <p:sldId id="271" r:id="rId31"/>
    <p:sldId id="326" r:id="rId32"/>
    <p:sldId id="337" r:id="rId33"/>
    <p:sldId id="312" r:id="rId34"/>
    <p:sldId id="319" r:id="rId35"/>
    <p:sldId id="320" r:id="rId36"/>
    <p:sldId id="310" r:id="rId37"/>
    <p:sldId id="315" r:id="rId38"/>
    <p:sldId id="308" r:id="rId39"/>
    <p:sldId id="309" r:id="rId40"/>
  </p:sldIdLst>
  <p:sldSz cx="9144000" cy="5143500" type="screen16x9"/>
  <p:notesSz cx="6858000" cy="9144000"/>
  <p:embeddedFontLst>
    <p:embeddedFont>
      <p:font typeface="Open Sans" panose="020B0606030504020204" pitchFamily="34" charset="0"/>
      <p:regular r:id="rId42"/>
      <p:bold r:id="rId43"/>
      <p:italic r:id="rId44"/>
      <p:boldItalic r:id="rId45"/>
    </p:embeddedFont>
    <p:embeddedFont>
      <p:font typeface="Open Sans SemiBold" panose="020B0706030804020204" pitchFamily="34" charset="0"/>
      <p:bold r:id="rId46"/>
      <p:boldItalic r:id="rId47"/>
    </p:embeddedFont>
    <p:embeddedFont>
      <p:font typeface="Trebuchet MS" panose="020B0603020202020204" pitchFamily="34" charset="0"/>
      <p:regular r:id="rId48"/>
      <p:bold r:id="rId49"/>
      <p:italic r:id="rId50"/>
      <p:boldItalic r:id="rId51"/>
    </p:embeddedFont>
    <p:embeddedFont>
      <p:font typeface="Wingdings 3" panose="05040102010807070707" pitchFamily="18" charset="2"/>
      <p:regular r:id="rId52"/>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HAT TO ASK" id="{4F2906A8-7038-45C4-843E-DD4C72EB0A3A}">
          <p14:sldIdLst>
            <p14:sldId id="256"/>
            <p14:sldId id="297"/>
            <p14:sldId id="328"/>
            <p14:sldId id="296"/>
            <p14:sldId id="329"/>
            <p14:sldId id="306"/>
            <p14:sldId id="330"/>
            <p14:sldId id="307"/>
          </p14:sldIdLst>
        </p14:section>
        <p14:section name="Adult Health Services" id="{D7BA5309-91BD-4A58-BC78-2870070B099C}">
          <p14:sldIdLst>
            <p14:sldId id="313"/>
            <p14:sldId id="331"/>
          </p14:sldIdLst>
        </p14:section>
        <p14:section name="Adult Health Services BC wide" id="{5251C0F3-1A7D-443E-9925-0DE0F95A1390}">
          <p14:sldIdLst>
            <p14:sldId id="333"/>
            <p14:sldId id="335"/>
          </p14:sldIdLst>
        </p14:section>
        <p14:section name="Advocacy Support" id="{317C9AB4-9A0D-4497-9531-CAAD6407F642}">
          <p14:sldIdLst>
            <p14:sldId id="275"/>
          </p14:sldIdLst>
        </p14:section>
        <p14:section name="Childhood Services BC wide" id="{32DD1716-7EE2-4B4B-9A93-A1F0649A651F}">
          <p14:sldIdLst>
            <p14:sldId id="278"/>
            <p14:sldId id="317"/>
            <p14:sldId id="318"/>
          </p14:sldIdLst>
        </p14:section>
        <p14:section name="Community Living BC  (CLBC) BC wide" id="{729A71B1-09FA-4AE6-9C39-28697E495104}">
          <p14:sldIdLst>
            <p14:sldId id="257"/>
            <p14:sldId id="300"/>
            <p14:sldId id="327"/>
          </p14:sldIdLst>
        </p14:section>
        <p14:section name="Education" id="{298C354B-1C4A-4E87-B2BC-098472FBCBFD}">
          <p14:sldIdLst>
            <p14:sldId id="316"/>
            <p14:sldId id="298"/>
            <p14:sldId id="321"/>
            <p14:sldId id="302"/>
          </p14:sldIdLst>
        </p14:section>
        <p14:section name="Employment" id="{14BA2358-D092-43C9-9E93-8EE6A053085F}">
          <p14:sldIdLst>
            <p14:sldId id="282"/>
            <p14:sldId id="334"/>
          </p14:sldIdLst>
        </p14:section>
        <p14:section name="Housing" id="{ABEB601B-ED75-4A9B-B987-340A6252BC44}">
          <p14:sldIdLst>
            <p14:sldId id="324"/>
          </p14:sldIdLst>
        </p14:section>
        <p14:section name="Indigenous Supports" id="{91FA3F74-76F8-4A1D-94F3-D168FB73777C}">
          <p14:sldIdLst>
            <p14:sldId id="323"/>
          </p14:sldIdLst>
        </p14:section>
        <p14:section name="Mental Health" id="{88069729-7AD3-4F05-8B78-C856DDFB9D41}">
          <p14:sldIdLst>
            <p14:sldId id="332"/>
            <p14:sldId id="314"/>
          </p14:sldIdLst>
        </p14:section>
        <p14:section name="Persons With Disabilies (PWD)" id="{79282104-2D38-42F1-8E62-8F479554C48F}">
          <p14:sldIdLst>
            <p14:sldId id="271"/>
          </p14:sldIdLst>
        </p14:section>
        <p14:section name="Recreation" id="{DCAEE42C-8CDD-4583-A0C8-D9697A10572F}">
          <p14:sldIdLst>
            <p14:sldId id="326"/>
            <p14:sldId id="337"/>
          </p14:sldIdLst>
        </p14:section>
        <p14:section name="Representation" id="{7F42E409-0954-4848-86E9-63CD0E81640C}">
          <p14:sldIdLst>
            <p14:sldId id="312"/>
          </p14:sldIdLst>
        </p14:section>
        <p14:section name="Tax Credits and Savings Plans" id="{9CFCA55E-7FA8-4C0A-B064-17552BA800B8}">
          <p14:sldIdLst>
            <p14:sldId id="319"/>
            <p14:sldId id="320"/>
          </p14:sldIdLst>
        </p14:section>
        <p14:section name="Technology Supports" id="{9BED0B04-FF31-4390-B662-59D7525D5AE9}">
          <p14:sldIdLst>
            <p14:sldId id="310"/>
          </p14:sldIdLst>
        </p14:section>
        <p14:section name="Transition Templates" id="{CAEF3BD2-4B85-49CF-AF9C-F406FEC93F52}">
          <p14:sldIdLst>
            <p14:sldId id="315"/>
          </p14:sldIdLst>
        </p14:section>
        <p14:section name="Transportation" id="{62D8517F-4516-4BF6-9679-F1A34AAC5BA8}">
          <p14:sldIdLst>
            <p14:sldId id="308"/>
            <p14:sldId id="30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56" autoAdjust="0"/>
    <p:restoredTop sz="67794" autoAdjust="0"/>
  </p:normalViewPr>
  <p:slideViewPr>
    <p:cSldViewPr snapToGrid="0">
      <p:cViewPr varScale="1">
        <p:scale>
          <a:sx n="85" d="100"/>
          <a:sy n="85" d="100"/>
        </p:scale>
        <p:origin x="1760" y="6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1.fntdata"/><Relationship Id="rId47" Type="http://schemas.openxmlformats.org/officeDocument/2006/relationships/font" Target="fonts/font6.fntdata"/><Relationship Id="rId50" Type="http://schemas.openxmlformats.org/officeDocument/2006/relationships/font" Target="fonts/font9.fntdata"/><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4.fntdata"/><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3.fntdata"/><Relationship Id="rId52"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2.fntdata"/><Relationship Id="rId48" Type="http://schemas.openxmlformats.org/officeDocument/2006/relationships/font" Target="fonts/font7.fntdata"/><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font" Target="fonts/font10.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5.fntdata"/><Relationship Id="rId20" Type="http://schemas.openxmlformats.org/officeDocument/2006/relationships/slide" Target="slides/slide19.xml"/><Relationship Id="rId41" Type="http://schemas.openxmlformats.org/officeDocument/2006/relationships/notesMaster" Target="notesMasters/notesMaster1.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studentaidbc.ca/help-centre/applying-loans/i-have-disability-full-time-studies"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islandhealth.ca/our-services/mental-health-substance-use-services/community-based-services/team-based-care-recovery-services/developmental-disability-mental-health-team" TargetMode="External"/><Relationship Id="rId2" Type="http://schemas.openxmlformats.org/officeDocument/2006/relationships/slide" Target="../slides/slide29.xml"/><Relationship Id="rId1" Type="http://schemas.openxmlformats.org/officeDocument/2006/relationships/notesMaster" Target="../notesMasters/notesMaster1.xml"/><Relationship Id="rId5" Type="http://schemas.openxmlformats.org/officeDocument/2006/relationships/hyperlink" Target="https://www.vch.ca/en/service/developmental-disabilities-mental-health-services#short-description--5581" TargetMode="External"/><Relationship Id="rId4" Type="http://schemas.openxmlformats.org/officeDocument/2006/relationships/hyperlink" Target="https://www.fraserhealth.ca/health-topics-a-to-z/developmental-disabilities-mental-health-services"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drcvictoria.com/services/information-referral/"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vancouver.ca/parks-recreation-culture/leisure-access-card.aspx" TargetMode="External"/><Relationship Id="rId2" Type="http://schemas.openxmlformats.org/officeDocument/2006/relationships/slide" Target="../slides/slide32.xml"/><Relationship Id="rId1" Type="http://schemas.openxmlformats.org/officeDocument/2006/relationships/notesMaster" Target="../notesMasters/notesMaster1.xml"/><Relationship Id="rId5" Type="http://schemas.openxmlformats.org/officeDocument/2006/relationships/hyperlink" Target="https://www.richmond.ca/culture/social/accessibility/subsidies/recreation-fee.htm" TargetMode="External"/><Relationship Id="rId4" Type="http://schemas.openxmlformats.org/officeDocument/2006/relationships/hyperlink" Target="https://www.surrey.ca/activities-parks-recreation/admissions-passes/leisure-access-program" TargetMode="Externa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nidus.ca/resource/section-7-representation-agreement/" TargetMode="Externa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mailto:angela@velacanada.org" TargetMode="External"/><Relationship Id="rId5" Type="http://schemas.openxmlformats.org/officeDocument/2006/relationships/hyperlink" Target="https://velacanada.org/" TargetMode="External"/><Relationship Id="rId4" Type="http://schemas.openxmlformats.org/officeDocument/2006/relationships/hyperlink" Target="https://westsidefamilylaw.ca/blogs/family-law-blog/how-does-committeeship-work-in-canada" TargetMode="Externa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canada.ca/en/revenue-agency/services/tax/individuals/segments/tax-credits-deductions-persons-disabilities/disability-tax-credit.html" TargetMode="External"/><Relationship Id="rId2" Type="http://schemas.openxmlformats.org/officeDocument/2006/relationships/slide" Target="../slides/slide34.xml"/><Relationship Id="rId1" Type="http://schemas.openxmlformats.org/officeDocument/2006/relationships/notesMaster" Target="../notesMasters/notesMaster1.xml"/><Relationship Id="rId5" Type="http://schemas.openxmlformats.org/officeDocument/2006/relationships/hyperlink" Target="https://disabilityalliancebc.org/direct-service/help-with-the-rdsp-and-dtc/" TargetMode="External"/><Relationship Id="rId4" Type="http://schemas.openxmlformats.org/officeDocument/2006/relationships/hyperlink" Target="mailto:audrey@disabilityalliancebc.org" TargetMode="Externa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www.rdsp.com/" TargetMode="External"/><Relationship Id="rId2" Type="http://schemas.openxmlformats.org/officeDocument/2006/relationships/slide" Target="../slides/slide35.xml"/><Relationship Id="rId1" Type="http://schemas.openxmlformats.org/officeDocument/2006/relationships/notesMaster" Target="../notesMasters/notesMaster1.xml"/><Relationship Id="rId4" Type="http://schemas.openxmlformats.org/officeDocument/2006/relationships/hyperlink" Target="https://disabilityalliancebc.org/access-rdsp/" TargetMode="Externa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www.bctransit.com/victoria/riderinfo/handydart/" TargetMode="External"/><Relationship Id="rId2" Type="http://schemas.openxmlformats.org/officeDocument/2006/relationships/slide" Target="../slides/slide38.xml"/><Relationship Id="rId1" Type="http://schemas.openxmlformats.org/officeDocument/2006/relationships/notesMaster" Target="../notesMasters/notesMaster1.xml"/><Relationship Id="rId4" Type="http://schemas.openxmlformats.org/officeDocument/2006/relationships/hyperlink" Target="https://www.translink.ca/rider-guide/transit-accessibility/handydart" TargetMode="Externa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www.icbc.com/driver-licensing/re-exam" TargetMode="External"/><Relationship Id="rId2" Type="http://schemas.openxmlformats.org/officeDocument/2006/relationships/slide" Target="../slides/slide39.xml"/><Relationship Id="rId1" Type="http://schemas.openxmlformats.org/officeDocument/2006/relationships/notesMaster" Target="../notesMasters/notesMaster1.xml"/><Relationship Id="rId5" Type="http://schemas.openxmlformats.org/officeDocument/2006/relationships/hyperlink" Target="https://www.icbc.com/driver-licensing/re-exam/Enhanced-Road-Assessments" TargetMode="External"/><Relationship Id="rId4" Type="http://schemas.openxmlformats.org/officeDocument/2006/relationships/hyperlink" Target="https://www.icbc.com/driver-licensing/re-exam/Drivers-medical-exam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anada.ca/en/employment-social-development/services/sin/before-applying.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2.gov.bc.ca/gov/content/family-social-supports/services-for-people-with-disabilities/disability-assistanc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intranet.islandhealth.ca/departments/hcc/Pages/default.aspx"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This</a:t>
            </a:r>
            <a:r>
              <a:rPr lang="en-US" baseline="0" dirty="0">
                <a:latin typeface="Open Sans SemiBold" panose="020B0706030804020204" pitchFamily="34" charset="0"/>
                <a:ea typeface="Open Sans SemiBold" panose="020B0706030804020204" pitchFamily="34" charset="0"/>
                <a:cs typeface="Open Sans SemiBold" panose="020B0706030804020204" pitchFamily="34" charset="0"/>
              </a:rPr>
              <a:t> presentation is designed to help guide your planning for adulthood conversations with students and families. The main section “WHAT TO ASK” is organized by what you should ask relative to a student’s age. The remaining resources sections are organized alphabetically so that you can jump to find out more information about specific topics and programs. Hyperlinks to webpages have been embedded in the text so that you can further look into whether this program is suited to you/your student’s needs. </a:t>
            </a:r>
          </a:p>
          <a:p>
            <a:pPr marL="0" lvl="0" indent="0" algn="l" rtl="0">
              <a:spcBef>
                <a:spcPts val="0"/>
              </a:spcBef>
              <a:spcAft>
                <a:spcPts val="0"/>
              </a:spcAft>
              <a:buNone/>
            </a:pPr>
            <a:endParaRPr lang="en-US" baseline="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lgn="l" rtl="0">
              <a:spcBef>
                <a:spcPts val="0"/>
              </a:spcBef>
              <a:spcAft>
                <a:spcPts val="0"/>
              </a:spcAft>
              <a:buNone/>
            </a:pPr>
            <a:r>
              <a:rPr lang="en-US" baseline="0" dirty="0">
                <a:latin typeface="Open Sans SemiBold" panose="020B0706030804020204" pitchFamily="34" charset="0"/>
                <a:ea typeface="Open Sans SemiBold" panose="020B0706030804020204" pitchFamily="34" charset="0"/>
                <a:cs typeface="Open Sans SemiBold" panose="020B0706030804020204" pitchFamily="34" charset="0"/>
              </a:rPr>
              <a:t>This presentation was developed primarily for residents of Southern Vancouver Island but additions have been made for the rest of BC as well. Any new additions or edits that need to be made, please email tammy.Ishikawa@islandhealth.ca. This will always be a working document that will regularly be updated as programs/links change. </a:t>
            </a:r>
          </a:p>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64272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85750" indent="-285750">
              <a:spcAft>
                <a:spcPts val="1200"/>
              </a:spcAft>
              <a:buClrTx/>
            </a:pPr>
            <a:r>
              <a:rPr lang="en-US" sz="1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There are different types of community supports available: </a:t>
            </a:r>
          </a:p>
          <a:p>
            <a:pPr marL="742950" lvl="1" indent="-285750">
              <a:spcAft>
                <a:spcPts val="1200"/>
              </a:spcAft>
              <a:buClrTx/>
            </a:pPr>
            <a:r>
              <a:rPr lang="en-US" sz="1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Regular short-term consultation – can request OT, PT, SLP, Nursing, Case Management, Respiratory Therapist, Dietician (if available in your community)</a:t>
            </a:r>
          </a:p>
          <a:p>
            <a:pPr marL="742950" lvl="1" indent="-285750">
              <a:spcAft>
                <a:spcPts val="1200"/>
              </a:spcAft>
              <a:buClrTx/>
            </a:pPr>
            <a:r>
              <a:rPr lang="en-US" sz="1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Choices in Support for Independent Living (CSIL) – significant medical needs (e.g. bathing, lifts/transfers to get into tub/bed) but cognitively can self-direct and manage care (i.e. not CLBC eligible). </a:t>
            </a:r>
          </a:p>
          <a:p>
            <a:pPr marL="742950" lvl="1" indent="-285750">
              <a:spcAft>
                <a:spcPts val="1200"/>
              </a:spcAft>
              <a:buClrTx/>
            </a:pPr>
            <a:r>
              <a:rPr lang="en-US" sz="1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Home Supports for Community Living – if youth has significant medical needs and is CLBC eligible, contact CLBC facilitator to get this set up. </a:t>
            </a:r>
          </a:p>
          <a:p>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01599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f15384dc7e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1f15384dc7e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FontTx/>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This is a list of community advocates that you may wish to reach out to for advocacy and additional family supports during and after the planning for adulthood period. </a:t>
            </a:r>
          </a:p>
          <a:p>
            <a:pPr marL="0" lvl="0" indent="0" algn="l" rtl="0">
              <a:spcBef>
                <a:spcPts val="0"/>
              </a:spcBef>
              <a:spcAft>
                <a:spcPts val="0"/>
              </a:spcAft>
              <a:buFontTx/>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Family Support Community Living Victoria has a great monthly newsletter of community information that you can sign up for.</a:t>
            </a: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Family Support Institute has parent-to-parent support</a:t>
            </a:r>
          </a:p>
          <a:p>
            <a:pPr marL="0" lvl="0" indent="0" algn="l" rtl="0">
              <a:spcBef>
                <a:spcPts val="0"/>
              </a:spcBef>
              <a:spcAft>
                <a:spcPts val="0"/>
              </a:spcAft>
              <a:buFontTx/>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171450" lvl="0" indent="-171450" algn="l" rtl="0">
              <a:spcBef>
                <a:spcPts val="0"/>
              </a:spcBef>
              <a:spcAft>
                <a:spcPts val="0"/>
              </a:spcAft>
              <a:buFontTx/>
              <a:buChar char="-"/>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lgn="l" rtl="0">
              <a:spcBef>
                <a:spcPts val="0"/>
              </a:spcBef>
              <a:spcAft>
                <a:spcPts val="0"/>
              </a:spcAft>
              <a:buFontTx/>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f23a1e5f5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1f23a1e5f5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Childhood Services should already be active with your youth. If not and they are eligible, support the youth in applying to these services.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f23a1e5f5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1f23a1e5f5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b="0" i="0" u="none" strike="noStrike" dirty="0">
                <a:solidFill>
                  <a:srgbClr val="000000"/>
                </a:solidFill>
                <a:effectLst/>
                <a:latin typeface="Open Sans SemiBold" panose="020B0706030804020204" pitchFamily="34" charset="0"/>
                <a:ea typeface="Open Sans SemiBold" panose="020B0706030804020204" pitchFamily="34" charset="0"/>
                <a:cs typeface="Open Sans SemiBold" panose="020B0706030804020204" pitchFamily="34" charset="0"/>
              </a:rPr>
              <a:t>Submit completed applications to your nearest MCFD office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293551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f23a1e5f5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1f23a1e5f5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6201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f15384dc7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f15384dc7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CLBC currently has two streams of acceptance. Applications for this program should start when the youth turns 16 years old.  </a:t>
            </a:r>
          </a:p>
          <a:p>
            <a:pPr marL="171450" lvl="0" indent="-171450" algn="l" rtl="0">
              <a:spcBef>
                <a:spcPts val="0"/>
              </a:spcBef>
              <a:spcAft>
                <a:spcPts val="0"/>
              </a:spcAft>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Family or CYSN-SW can apply for student from 16 years old onwards</a:t>
            </a:r>
          </a:p>
          <a:p>
            <a:pPr marL="171450" lvl="0" indent="-171450" algn="l" rtl="0">
              <a:spcBef>
                <a:spcPts val="0"/>
              </a:spcBef>
              <a:spcAft>
                <a:spcPts val="0"/>
              </a:spcAft>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Voluntary program </a:t>
            </a:r>
          </a:p>
          <a:p>
            <a:pPr marL="171450" lvl="0" indent="-171450" algn="l" rtl="0">
              <a:spcBef>
                <a:spcPts val="0"/>
              </a:spcBef>
              <a:spcAft>
                <a:spcPts val="0"/>
              </a:spcAft>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Ensure the student’s guide to support allocation (GSA) application and priority tool is completed prior to turning 19 years old</a:t>
            </a:r>
          </a:p>
          <a:p>
            <a:pPr marL="171450" lvl="0" indent="-171450" algn="l" rtl="0">
              <a:spcBef>
                <a:spcPts val="0"/>
              </a:spcBef>
              <a:spcAft>
                <a:spcPts val="0"/>
              </a:spcAft>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f15384dc7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f15384dc7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Meet with your facilitator to discuss what services CLBC can provide in adulthood, such as community inclusion program support and housing support.  </a:t>
            </a:r>
          </a:p>
          <a:p>
            <a:pPr marL="171450" lvl="0" indent="-171450" algn="l" rtl="0">
              <a:spcBef>
                <a:spcPts val="0"/>
              </a:spcBef>
              <a:spcAft>
                <a:spcPts val="0"/>
              </a:spcAft>
            </a:pP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Guide To Support Allocation: needs to be completed by October of the </a:t>
            </a:r>
            <a:r>
              <a:rPr lang="en-CA" sz="1800" b="1" dirty="0">
                <a:effectLst/>
                <a:latin typeface="Open Sans SemiBold" panose="020B0706030804020204" pitchFamily="34" charset="0"/>
                <a:ea typeface="Open Sans SemiBold" panose="020B0706030804020204" pitchFamily="34" charset="0"/>
                <a:cs typeface="Open Sans SemiBold" panose="020B0706030804020204" pitchFamily="34" charset="0"/>
              </a:rPr>
              <a:t>BUDGET</a:t>
            </a: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year before they turn 19. The budget year goes from April 1- March 31. </a:t>
            </a:r>
          </a:p>
          <a:p>
            <a:pPr lvl="1"/>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Example: If your youth turns 19 after April 1, 2024,  then their interview needs to be completed by October 20203 ( the year previous)</a:t>
            </a:r>
          </a:p>
          <a:p>
            <a:pPr lvl="1"/>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Example: if your youth turns 19 before April 1, 2024 (Anytime from Jan 1-March 31</a:t>
            </a:r>
            <a:r>
              <a:rPr lang="en-CA" sz="1800" baseline="30000" dirty="0">
                <a:effectLst/>
                <a:latin typeface="Open Sans SemiBold" panose="020B0706030804020204" pitchFamily="34" charset="0"/>
                <a:ea typeface="Open Sans SemiBold" panose="020B0706030804020204" pitchFamily="34" charset="0"/>
                <a:cs typeface="Open Sans SemiBold" panose="020B0706030804020204" pitchFamily="34" charset="0"/>
              </a:rPr>
              <a:t>st</a:t>
            </a: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they would be in the previous budget year. That means to be included in that budget year, their interview should have been completed by October 2022.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171450" lvl="0" indent="-171450" algn="l" rtl="0">
              <a:spcBef>
                <a:spcPts val="0"/>
              </a:spcBef>
              <a:spcAft>
                <a:spcPts val="0"/>
              </a:spcAft>
            </a:pP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7021605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9522739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f23a1e5f5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1f23a1e5f5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98198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indent="-298450"/>
            <a:r>
              <a:rPr lang="en-US" dirty="0">
                <a:latin typeface="Open Sans SemiBold" panose="020B0706030804020204" pitchFamily="34" charset="0"/>
                <a:ea typeface="Open Sans SemiBold" panose="020B0706030804020204" pitchFamily="34" charset="0"/>
                <a:cs typeface="Open Sans SemiBold" panose="020B0706030804020204" pitchFamily="34" charset="0"/>
              </a:rPr>
              <a:t>CLBC Assessor Form: Contact the psychologist who completed the psycho-educational assessment to complete this form and attach to their report and distribute to family. If that psychologist is no longer working, consider asking your school psychologist to review the assessment. </a:t>
            </a:r>
          </a:p>
          <a:p>
            <a:pPr marL="457200" indent="-298450"/>
            <a:endParaRPr lang="en-US" dirty="0"/>
          </a:p>
          <a:p>
            <a:pPr marL="158750" indent="0">
              <a:buNone/>
            </a:pPr>
            <a:endParaRPr lang="en-US" dirty="0"/>
          </a:p>
        </p:txBody>
      </p:sp>
    </p:spTree>
    <p:extLst>
      <p:ext uri="{BB962C8B-B14F-4D97-AF65-F5344CB8AC3E}">
        <p14:creationId xmlns:p14="http://schemas.microsoft.com/office/powerpoint/2010/main" val="3319007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f23a1e5f5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1f23a1e5f5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Pathways Program: partnership with Greater Victoria school districts and Camosun College where youth can attend the Pathways program after spring break of the last year they are attending secondary school</a:t>
            </a:r>
          </a:p>
          <a:p>
            <a:pPr marL="171450" marR="0" lvl="0" indent="-171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9771711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Register around 12 weeks prior to starting program, or when you get acceptance/student ID.</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Gather digitized documents to submit to demonstrate support needs, such as diagnosis letters, psycho-educational assessments and IEPs.</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1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Facilitate accommodations and supports and partner with students and staff to remove disability-related barriers.</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4377854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f23a1e5f5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1f23a1e5f5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marR="0" lvl="0" indent="-171450" algn="l" defTabSz="914400" rtl="0" eaLnBrk="1" fontAlgn="auto" latinLnBrk="0" hangingPunct="1">
              <a:lnSpc>
                <a:spcPct val="100000"/>
              </a:lnSpc>
              <a:spcBef>
                <a:spcPts val="0"/>
              </a:spcBef>
              <a:spcAft>
                <a:spcPts val="0"/>
              </a:spcAft>
              <a:buClr>
                <a:srgbClr val="000000"/>
              </a:buClr>
              <a:buSzPts val="1100"/>
              <a:tabLst/>
              <a:defRPr/>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Connect with the School Guidance/Career Counsellor for more information</a:t>
            </a:r>
          </a:p>
          <a:p>
            <a:pPr marL="171450" marR="0" lvl="0" indent="-171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See this website for a comprehensive list of Student Aid for Full-Time Studies: </a:t>
            </a: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I have a disability: Full-time studies | </a:t>
            </a:r>
            <a:r>
              <a:rPr lang="en-US" dirty="0" err="1">
                <a:latin typeface="Open Sans SemiBold" panose="020B0706030804020204" pitchFamily="34" charset="0"/>
                <a:ea typeface="Open Sans SemiBold" panose="020B0706030804020204" pitchFamily="34" charset="0"/>
                <a:cs typeface="Open Sans SemiBold" panose="020B0706030804020204" pitchFamily="34" charset="0"/>
                <a:hlinkClick r:id="rId3"/>
              </a:rPr>
              <a:t>StudentAid</a:t>
            </a: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 BC</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5481000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CLBC life-based programs: for youth 19+ eligible for CLBC services and interested in employment </a:t>
            </a:r>
          </a:p>
          <a:p>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159632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3342267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BCANDS: Office is on Burnside. Apply for disability assistance if youth is residing on reserve land.</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Jordan’s Principle: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Apply for services or equipment needs prior to turning 19 </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070728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FontTx/>
              <a:buNone/>
            </a:pPr>
            <a:endParaRPr lang="en-US" dirty="0"/>
          </a:p>
          <a:p>
            <a:endParaRPr lang="en-CA" dirty="0"/>
          </a:p>
        </p:txBody>
      </p:sp>
    </p:spTree>
    <p:extLst>
      <p:ext uri="{BB962C8B-B14F-4D97-AF65-F5344CB8AC3E}">
        <p14:creationId xmlns:p14="http://schemas.microsoft.com/office/powerpoint/2010/main" val="39109148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800" dirty="0">
                <a:effectLst/>
                <a:latin typeface="Open Sans SemiBold" panose="020B0706030804020204" pitchFamily="34" charset="0"/>
                <a:ea typeface="Open Sans SemiBold" panose="020B0706030804020204" pitchFamily="34" charset="0"/>
                <a:cs typeface="Open Sans SemiBold" panose="020B0706030804020204" pitchFamily="34" charset="0"/>
              </a:rPr>
              <a:t>DDMHT Victoria is currently only accepting youth 14yo+ with an </a:t>
            </a:r>
            <a:r>
              <a:rPr lang="en-US" sz="1800" u="sng" dirty="0">
                <a:effectLst/>
                <a:latin typeface="Open Sans SemiBold" panose="020B0706030804020204" pitchFamily="34" charset="0"/>
                <a:ea typeface="Open Sans SemiBold" panose="020B0706030804020204" pitchFamily="34" charset="0"/>
                <a:cs typeface="Open Sans SemiBold" panose="020B0706030804020204" pitchFamily="34" charset="0"/>
              </a:rPr>
              <a:t>Intellectual Disability</a:t>
            </a:r>
            <a:r>
              <a:rPr lang="en-US"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a:t>
            </a:r>
            <a:r>
              <a:rPr lang="en-US" sz="1800" b="1" dirty="0">
                <a:effectLst/>
                <a:latin typeface="Open Sans SemiBold" panose="020B0706030804020204" pitchFamily="34" charset="0"/>
                <a:ea typeface="Open Sans SemiBold" panose="020B0706030804020204" pitchFamily="34" charset="0"/>
                <a:cs typeface="Open Sans SemiBold" panose="020B0706030804020204" pitchFamily="34" charset="0"/>
              </a:rPr>
              <a:t>or</a:t>
            </a:r>
            <a:r>
              <a:rPr lang="en-US"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a:t>
            </a:r>
            <a:r>
              <a:rPr lang="en-US" sz="1800" u="sng" dirty="0">
                <a:effectLst/>
                <a:latin typeface="Open Sans SemiBold" panose="020B0706030804020204" pitchFamily="34" charset="0"/>
                <a:ea typeface="Open Sans SemiBold" panose="020B0706030804020204" pitchFamily="34" charset="0"/>
                <a:cs typeface="Open Sans SemiBold" panose="020B0706030804020204" pitchFamily="34" charset="0"/>
              </a:rPr>
              <a:t>ASD in addition to an Intellectual Disability</a:t>
            </a:r>
            <a:r>
              <a:rPr lang="en-US"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Otherwise, the family can try to get a referral through their family doctor and may be able to access Dr. Ferguson through her private practice. </a:t>
            </a:r>
          </a:p>
          <a:p>
            <a:r>
              <a:rPr lang="en-US" sz="1800" dirty="0">
                <a:effectLst/>
                <a:latin typeface="Open Sans SemiBold" panose="020B0706030804020204" pitchFamily="34" charset="0"/>
                <a:ea typeface="Open Sans SemiBold" panose="020B0706030804020204" pitchFamily="34" charset="0"/>
                <a:cs typeface="Open Sans SemiBold" panose="020B0706030804020204" pitchFamily="34" charset="0"/>
              </a:rPr>
              <a:t>Island Health: </a:t>
            </a:r>
            <a:r>
              <a:rPr lang="en-US" sz="3200"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Developmental Disability Mental Health Team | Island Health</a:t>
            </a:r>
            <a:r>
              <a:rPr lang="en-US" sz="3200" dirty="0">
                <a:latin typeface="Open Sans SemiBold" panose="020B0706030804020204" pitchFamily="34" charset="0"/>
                <a:ea typeface="Open Sans SemiBold" panose="020B0706030804020204" pitchFamily="34" charset="0"/>
                <a:cs typeface="Open Sans SemiBold" panose="020B0706030804020204" pitchFamily="34" charset="0"/>
              </a:rPr>
              <a:t> </a:t>
            </a:r>
            <a:endParaRPr lang="en-US"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r>
              <a:rPr lang="en-US" sz="1800" dirty="0">
                <a:effectLst/>
                <a:latin typeface="Open Sans SemiBold" panose="020B0706030804020204" pitchFamily="34" charset="0"/>
                <a:ea typeface="Open Sans SemiBold" panose="020B0706030804020204" pitchFamily="34" charset="0"/>
                <a:cs typeface="Open Sans SemiBold" panose="020B0706030804020204" pitchFamily="34" charset="0"/>
              </a:rPr>
              <a:t>Fraser Health: </a:t>
            </a:r>
            <a:r>
              <a:rPr lang="en-US" sz="3200"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Developmental disabilities mental health services - Fraser Health Authority</a:t>
            </a:r>
            <a:endParaRPr lang="en-US" sz="3200" dirty="0">
              <a:latin typeface="Open Sans SemiBold" panose="020B0706030804020204" pitchFamily="34" charset="0"/>
              <a:ea typeface="Open Sans SemiBold" panose="020B0706030804020204" pitchFamily="34" charset="0"/>
              <a:cs typeface="Open Sans SemiBold" panose="020B0706030804020204" pitchFamily="34" charset="0"/>
            </a:endParaRPr>
          </a:p>
          <a:p>
            <a:r>
              <a:rPr lang="en-US" sz="3200" dirty="0">
                <a:effectLst/>
                <a:latin typeface="Open Sans SemiBold" panose="020B0706030804020204" pitchFamily="34" charset="0"/>
                <a:ea typeface="Open Sans SemiBold" panose="020B0706030804020204" pitchFamily="34" charset="0"/>
                <a:cs typeface="Open Sans SemiBold" panose="020B0706030804020204" pitchFamily="34" charset="0"/>
              </a:rPr>
              <a:t>Vancouver Coastal Health: </a:t>
            </a:r>
            <a:r>
              <a:rPr lang="en-US" sz="4800" dirty="0">
                <a:latin typeface="Open Sans SemiBold" panose="020B0706030804020204" pitchFamily="34" charset="0"/>
                <a:ea typeface="Open Sans SemiBold" panose="020B0706030804020204" pitchFamily="34" charset="0"/>
                <a:cs typeface="Open Sans SemiBold" panose="020B0706030804020204" pitchFamily="34" charset="0"/>
                <a:hlinkClick r:id="rId5"/>
              </a:rPr>
              <a:t>Developmental Disabilities Mental Health Services | Vancouver Coastal Health (vch.ca)</a:t>
            </a:r>
            <a:endParaRPr lang="en-US" sz="32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158750" indent="0">
              <a:buNone/>
            </a:pP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171450" lvl="0" indent="-171450" algn="l" rtl="0">
              <a:spcBef>
                <a:spcPts val="0"/>
              </a:spcBef>
              <a:spcAft>
                <a:spcPts val="0"/>
              </a:spcAft>
              <a:buFontTx/>
              <a:buChar char="-"/>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9705498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f15384dc7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1f15384dc7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If you are already approved for At-Home Program supports or CLBC services, your application to PWD will be simplified. </a:t>
            </a: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If you are on neither of these programs, then your youth will have to complete a longer application. </a:t>
            </a: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Contact Child and Youth With Support Needs Social Worker to get this process started. </a:t>
            </a: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Victoria Disability Resource Centre also has an information session on how to apply: </a:t>
            </a:r>
            <a:r>
              <a:rPr lang="en-CA"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Information &amp; Referral - Victoria Disability Resource Centre (drcvictoria.com)</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5594705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Access 2 Entertainment Card: if you would like to apply, contact youth’s therapist or other registered professional to sign application</a:t>
            </a:r>
          </a:p>
          <a:p>
            <a:pPr marL="158750" indent="0">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Leisure Assistant Pass: apply at your local recreation </a:t>
            </a:r>
            <a:r>
              <a:rPr lang="en-US" dirty="0" err="1">
                <a:latin typeface="Open Sans SemiBold" panose="020B0706030804020204" pitchFamily="34" charset="0"/>
                <a:ea typeface="Open Sans SemiBold" panose="020B0706030804020204" pitchFamily="34" charset="0"/>
                <a:cs typeface="Open Sans SemiBold" panose="020B0706030804020204" pitchFamily="34" charset="0"/>
              </a:rPr>
              <a:t>centre</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if your youth needs assistance to participate in activities</a:t>
            </a:r>
          </a:p>
          <a:p>
            <a:pPr lvl="1"/>
            <a:r>
              <a:rPr lang="en-US" dirty="0">
                <a:latin typeface="Open Sans SemiBold" panose="020B0706030804020204" pitchFamily="34" charset="0"/>
                <a:ea typeface="Open Sans SemiBold" panose="020B0706030804020204" pitchFamily="34" charset="0"/>
                <a:cs typeface="Open Sans SemiBold" panose="020B0706030804020204" pitchFamily="34" charset="0"/>
              </a:rPr>
              <a:t>Saanich: https://www.crd.bc.ca/docs/default-source/panorama-pdf/leisure-assistant-pass.pdf?sfvrsn=1239ddca_28 </a:t>
            </a:r>
          </a:p>
          <a:p>
            <a:pPr lvl="1"/>
            <a:r>
              <a:rPr lang="en-US" dirty="0">
                <a:latin typeface="Open Sans SemiBold" panose="020B0706030804020204" pitchFamily="34" charset="0"/>
                <a:ea typeface="Open Sans SemiBold" panose="020B0706030804020204" pitchFamily="34" charset="0"/>
                <a:cs typeface="Open Sans SemiBold" panose="020B0706030804020204" pitchFamily="34" charset="0"/>
              </a:rPr>
              <a:t>Peninsula: https://www.crd.bc.ca/docs/default-source/panorama-pdf/leisure-assistant-pass.pdf?sfvrsn=1239ddca_28 </a:t>
            </a:r>
          </a:p>
          <a:p>
            <a:pPr lvl="1"/>
            <a:r>
              <a:rPr lang="en-US" dirty="0">
                <a:latin typeface="Open Sans SemiBold" panose="020B0706030804020204" pitchFamily="34" charset="0"/>
                <a:ea typeface="Open Sans SemiBold" panose="020B0706030804020204" pitchFamily="34" charset="0"/>
                <a:cs typeface="Open Sans SemiBold" panose="020B0706030804020204" pitchFamily="34" charset="0"/>
              </a:rPr>
              <a:t>Victoria: https://www.victoria.ca/media/file/leisure-assistant-pass-2024 </a:t>
            </a:r>
          </a:p>
          <a:p>
            <a:pPr lvl="1"/>
            <a:r>
              <a:rPr lang="en-US" dirty="0">
                <a:latin typeface="Open Sans SemiBold" panose="020B0706030804020204" pitchFamily="34" charset="0"/>
                <a:ea typeface="Open Sans SemiBold" panose="020B0706030804020204" pitchFamily="34" charset="0"/>
                <a:cs typeface="Open Sans SemiBold" panose="020B0706030804020204" pitchFamily="34" charset="0"/>
              </a:rPr>
              <a:t>Westshore: https://www.wspr.ca/sites/default/files/2021-08/WSPR-Leisure-Assistant-Pass-2020-1.pdf </a:t>
            </a:r>
          </a:p>
          <a:p>
            <a:pPr marL="615950" lvl="1" indent="0">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r>
              <a:rPr lang="en-CA" dirty="0" err="1">
                <a:latin typeface="Open Sans SemiBold" panose="020B0706030804020204" pitchFamily="34" charset="0"/>
                <a:ea typeface="Open Sans SemiBold" panose="020B0706030804020204" pitchFamily="34" charset="0"/>
                <a:cs typeface="Open Sans SemiBold" panose="020B0706030804020204" pitchFamily="34" charset="0"/>
              </a:rPr>
              <a:t>Lifepass</a:t>
            </a:r>
            <a:r>
              <a:rPr lang="en-CA" dirty="0">
                <a:latin typeface="Open Sans SemiBold" panose="020B0706030804020204" pitchFamily="34" charset="0"/>
                <a:ea typeface="Open Sans SemiBold" panose="020B0706030804020204" pitchFamily="34" charset="0"/>
                <a:cs typeface="Open Sans SemiBold" panose="020B0706030804020204" pitchFamily="34" charset="0"/>
              </a:rPr>
              <a:t> is income dependent. Apply at local recreation centre</a:t>
            </a:r>
          </a:p>
          <a:p>
            <a:pPr lvl="1"/>
            <a:r>
              <a:rPr lang="en-CA" dirty="0">
                <a:latin typeface="Open Sans SemiBold" panose="020B0706030804020204" pitchFamily="34" charset="0"/>
                <a:ea typeface="Open Sans SemiBold" panose="020B0706030804020204" pitchFamily="34" charset="0"/>
                <a:cs typeface="Open Sans SemiBold" panose="020B0706030804020204" pitchFamily="34" charset="0"/>
              </a:rPr>
              <a:t>Saanich: https://www.saanich.ca/EN/main/parks-recreation-community/community-services/financial-assistance/financial-assistance.html</a:t>
            </a:r>
          </a:p>
          <a:p>
            <a:pPr lvl="1"/>
            <a:r>
              <a:rPr lang="en-CA" dirty="0">
                <a:latin typeface="Open Sans SemiBold" panose="020B0706030804020204" pitchFamily="34" charset="0"/>
                <a:ea typeface="Open Sans SemiBold" panose="020B0706030804020204" pitchFamily="34" charset="0"/>
                <a:cs typeface="Open Sans SemiBold" panose="020B0706030804020204" pitchFamily="34" charset="0"/>
              </a:rPr>
              <a:t>Peninsula: https://www.crd.bc.ca/panorama/admission-registration/financial-assistance-programs</a:t>
            </a:r>
          </a:p>
          <a:p>
            <a:pPr lvl="1"/>
            <a:r>
              <a:rPr lang="en-CA" dirty="0">
                <a:latin typeface="Open Sans SemiBold" panose="020B0706030804020204" pitchFamily="34" charset="0"/>
                <a:ea typeface="Open Sans SemiBold" panose="020B0706030804020204" pitchFamily="34" charset="0"/>
                <a:cs typeface="Open Sans SemiBold" panose="020B0706030804020204" pitchFamily="34" charset="0"/>
              </a:rPr>
              <a:t>Victoria: https://www.victoria.ca/media/file/life-application-formpdf</a:t>
            </a:r>
          </a:p>
          <a:p>
            <a:pPr lvl="1"/>
            <a:r>
              <a:rPr lang="en-CA" dirty="0">
                <a:latin typeface="Open Sans SemiBold" panose="020B0706030804020204" pitchFamily="34" charset="0"/>
                <a:ea typeface="Open Sans SemiBold" panose="020B0706030804020204" pitchFamily="34" charset="0"/>
                <a:cs typeface="Open Sans SemiBold" panose="020B0706030804020204" pitchFamily="34" charset="0"/>
              </a:rPr>
              <a:t>Westshore: https://www.wspr.ca/inclusion-support/financial-support </a:t>
            </a:r>
          </a:p>
          <a:p>
            <a:pPr marL="158750" lvl="0" indent="0">
              <a:buNone/>
            </a:pP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a:p>
            <a:pPr algn="l" fontAlgn="base">
              <a:buFont typeface="Arial" panose="020B0604020202020204" pitchFamily="34" charset="0"/>
              <a:buChar char="•"/>
            </a:pPr>
            <a:r>
              <a:rPr lang="en-CA" dirty="0">
                <a:latin typeface="Open Sans SemiBold" panose="020B0706030804020204" pitchFamily="34" charset="0"/>
                <a:ea typeface="Open Sans SemiBold" panose="020B0706030804020204" pitchFamily="34" charset="0"/>
                <a:cs typeface="Open Sans SemiBold" panose="020B0706030804020204" pitchFamily="34" charset="0"/>
              </a:rPr>
              <a:t>VTRA has these restrictions: </a:t>
            </a:r>
          </a:p>
          <a:p>
            <a:pPr lvl="1" algn="l" fontAlgn="base">
              <a:buFont typeface="Arial" panose="020B0604020202020204" pitchFamily="34" charset="0"/>
              <a:buChar char="•"/>
            </a:pPr>
            <a:r>
              <a:rPr lang="en-US" b="0" i="0" dirty="0">
                <a:effectLst/>
                <a:latin typeface="Open Sans SemiBold" panose="020B0706030804020204" pitchFamily="34" charset="0"/>
                <a:ea typeface="Open Sans SemiBold" panose="020B0706030804020204" pitchFamily="34" charset="0"/>
                <a:cs typeface="Open Sans SemiBold" panose="020B0706030804020204" pitchFamily="34" charset="0"/>
              </a:rPr>
              <a:t>We serve those with a variety of diverse abilities and diagnoses including but not limited to: ASD, ADHD, Cerebral Palsy, Brain Injury, Anxiety, Depression, Down Syndrome, etc.</a:t>
            </a:r>
          </a:p>
          <a:p>
            <a:pPr lvl="1" algn="l" fontAlgn="base">
              <a:buFont typeface="Arial" panose="020B0604020202020204" pitchFamily="34" charset="0"/>
              <a:buChar char="•"/>
            </a:pPr>
            <a:r>
              <a:rPr lang="en-US" b="0" i="0" dirty="0">
                <a:effectLst/>
                <a:latin typeface="Open Sans SemiBold" panose="020B0706030804020204" pitchFamily="34" charset="0"/>
                <a:ea typeface="Open Sans SemiBold" panose="020B0706030804020204" pitchFamily="34" charset="0"/>
                <a:cs typeface="Open Sans SemiBold" panose="020B0706030804020204" pitchFamily="34" charset="0"/>
              </a:rPr>
              <a:t>Ages 4 and up</a:t>
            </a:r>
          </a:p>
          <a:p>
            <a:pPr lvl="1" algn="l" fontAlgn="base">
              <a:buFont typeface="Arial" panose="020B0604020202020204" pitchFamily="34" charset="0"/>
              <a:buChar char="•"/>
            </a:pPr>
            <a:r>
              <a:rPr lang="en-US" b="0" i="0" dirty="0">
                <a:effectLst/>
                <a:latin typeface="Open Sans SemiBold" panose="020B0706030804020204" pitchFamily="34" charset="0"/>
                <a:ea typeface="Open Sans SemiBold" panose="020B0706030804020204" pitchFamily="34" charset="0"/>
                <a:cs typeface="Open Sans SemiBold" panose="020B0706030804020204" pitchFamily="34" charset="0"/>
              </a:rPr>
              <a:t>Maximum weight of 150lbs</a:t>
            </a:r>
          </a:p>
          <a:p>
            <a:pPr lvl="1" algn="l" fontAlgn="base">
              <a:buFont typeface="Arial" panose="020B0604020202020204" pitchFamily="34" charset="0"/>
              <a:buChar char="•"/>
            </a:pPr>
            <a:r>
              <a:rPr lang="en-US" b="0" i="0" dirty="0">
                <a:effectLst/>
                <a:latin typeface="Open Sans SemiBold" panose="020B0706030804020204" pitchFamily="34" charset="0"/>
                <a:ea typeface="Open Sans SemiBold" panose="020B0706030804020204" pitchFamily="34" charset="0"/>
                <a:cs typeface="Open Sans SemiBold" panose="020B0706030804020204" pitchFamily="34" charset="0"/>
              </a:rPr>
              <a:t>Seizure-free for the past 6 months if on seizure medication or 1 year if unmedicated</a:t>
            </a:r>
          </a:p>
          <a:p>
            <a:pPr lvl="1" algn="l" fontAlgn="base">
              <a:buFont typeface="Arial" panose="020B0604020202020204" pitchFamily="34" charset="0"/>
              <a:buChar char="•"/>
            </a:pPr>
            <a:r>
              <a:rPr lang="en-US" b="0" i="0" dirty="0">
                <a:effectLst/>
                <a:latin typeface="Open Sans SemiBold" panose="020B0706030804020204" pitchFamily="34" charset="0"/>
                <a:ea typeface="Open Sans SemiBold" panose="020B0706030804020204" pitchFamily="34" charset="0"/>
                <a:cs typeface="Open Sans SemiBold" panose="020B0706030804020204" pitchFamily="34" charset="0"/>
              </a:rPr>
              <a:t>Free of contraindications to adaptive/therapeutic riding or safety concerns</a:t>
            </a:r>
          </a:p>
          <a:p>
            <a:pPr marL="457200" lvl="0" indent="-298450"/>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2052825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Leisure Access Program Vancouver: </a:t>
            </a: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Leisure Access Program for low-income residents | City of Vancouver</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Leisure Access Program Surrey: </a:t>
            </a: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Leisure Access Program | City of Surrey</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p>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Recreation Fee Subsidy Richmond: </a:t>
            </a: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5"/>
              </a:rPr>
              <a:t>Recreation Fee Subsidy Program - City of Richmond, BC</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5810129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Representation Agreement:</a:t>
            </a:r>
          </a:p>
          <a:p>
            <a:pPr marL="171450" lvl="0" indent="-171450" algn="l" rtl="0">
              <a:spcBef>
                <a:spcPts val="0"/>
              </a:spcBef>
              <a:spcAft>
                <a:spcPts val="0"/>
              </a:spcAft>
            </a:pPr>
            <a:r>
              <a:rPr lang="en-CA"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Section 7 Representation Agreement – Nidus</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171450" lvl="0" indent="-171450" algn="l" rtl="0">
              <a:spcBef>
                <a:spcPts val="0"/>
              </a:spcBef>
              <a:spcAft>
                <a:spcPts val="0"/>
              </a:spcAft>
            </a:pPr>
            <a:r>
              <a:rPr lang="en-CA" dirty="0">
                <a:latin typeface="Open Sans SemiBold" panose="020B0706030804020204" pitchFamily="34" charset="0"/>
                <a:ea typeface="Open Sans SemiBold" panose="020B0706030804020204" pitchFamily="34" charset="0"/>
                <a:cs typeface="Open Sans SemiBold" panose="020B0706030804020204" pitchFamily="34" charset="0"/>
              </a:rPr>
              <a:t>Useful for the students who have difficulty managing or understanding their affairs (e.g. banking, medical or complex decision-making) but could understand and consent to their family helping them with these tasks. </a:t>
            </a:r>
          </a:p>
          <a:p>
            <a:pPr marL="171450" lvl="0" indent="-171450" algn="l" rtl="0">
              <a:spcBef>
                <a:spcPts val="0"/>
              </a:spcBef>
              <a:spcAft>
                <a:spcPts val="0"/>
              </a:spcAft>
            </a:pPr>
            <a:r>
              <a:rPr lang="en-CA" dirty="0">
                <a:latin typeface="Open Sans SemiBold" panose="020B0706030804020204" pitchFamily="34" charset="0"/>
                <a:ea typeface="Open Sans SemiBold" panose="020B0706030804020204" pitchFamily="34" charset="0"/>
                <a:cs typeface="Open Sans SemiBold" panose="020B0706030804020204" pitchFamily="34" charset="0"/>
              </a:rPr>
              <a:t>Signing should happen on or right after 19</a:t>
            </a:r>
            <a:r>
              <a:rPr lang="en-CA" baseline="30000" dirty="0">
                <a:latin typeface="Open Sans SemiBold" panose="020B0706030804020204" pitchFamily="34" charset="0"/>
                <a:ea typeface="Open Sans SemiBold" panose="020B0706030804020204" pitchFamily="34" charset="0"/>
                <a:cs typeface="Open Sans SemiBold" panose="020B0706030804020204" pitchFamily="34" charset="0"/>
              </a:rPr>
              <a:t>th</a:t>
            </a:r>
            <a:r>
              <a:rPr lang="en-CA" dirty="0">
                <a:latin typeface="Open Sans SemiBold" panose="020B0706030804020204" pitchFamily="34" charset="0"/>
                <a:ea typeface="Open Sans SemiBold" panose="020B0706030804020204" pitchFamily="34" charset="0"/>
                <a:cs typeface="Open Sans SemiBold" panose="020B0706030804020204" pitchFamily="34" charset="0"/>
              </a:rPr>
              <a:t> birthday.</a:t>
            </a:r>
          </a:p>
          <a:p>
            <a:pPr marL="0" lvl="0" indent="0" algn="l"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lgn="l"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Commiteeship of Guardianship:</a:t>
            </a: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Goes through a lawyer and the courts to approve.</a:t>
            </a: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How Does </a:t>
            </a:r>
            <a:r>
              <a:rPr lang="en-US" dirty="0" err="1">
                <a:latin typeface="Open Sans SemiBold" panose="020B0706030804020204" pitchFamily="34" charset="0"/>
                <a:ea typeface="Open Sans SemiBold" panose="020B0706030804020204" pitchFamily="34" charset="0"/>
                <a:cs typeface="Open Sans SemiBold" panose="020B0706030804020204" pitchFamily="34" charset="0"/>
                <a:hlinkClick r:id="rId4"/>
              </a:rPr>
              <a:t>Committeeship</a:t>
            </a: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 Work in Canada? – Westside Family Law</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For students who cannot understand how to give their consent (e.g. if a student has severe intellectual disability).</a:t>
            </a: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This process takes more time so start earlier than a representation agreement as have to go through the court system. </a:t>
            </a:r>
          </a:p>
          <a:p>
            <a:pPr marL="0" lvl="0" indent="0" algn="l"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lgn="l"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Micro-board: </a:t>
            </a:r>
          </a:p>
          <a:p>
            <a:pPr marL="171450" lvl="0" indent="-171450" algn="l" rtl="0">
              <a:spcBef>
                <a:spcPts val="0"/>
              </a:spcBef>
              <a:spcAft>
                <a:spcPts val="0"/>
              </a:spcAft>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Contact Angela Brook at  </a:t>
            </a:r>
            <a:r>
              <a:rPr lang="en-US" dirty="0" err="1">
                <a:latin typeface="Open Sans SemiBold" panose="020B0706030804020204" pitchFamily="34" charset="0"/>
                <a:ea typeface="Open Sans SemiBold" panose="020B0706030804020204" pitchFamily="34" charset="0"/>
                <a:cs typeface="Open Sans SemiBold" panose="020B0706030804020204" pitchFamily="34" charset="0"/>
                <a:hlinkClick r:id="rId5"/>
              </a:rPr>
              <a:t>Microboard</a:t>
            </a: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5"/>
              </a:rPr>
              <a:t> and Individualized Funding supports for people with disabilities (velacanada.org)</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to find out more information on how a group of people can represent an individual.</a:t>
            </a:r>
          </a:p>
          <a:p>
            <a:pPr marL="171450" lvl="0" indent="-171450" algn="l" rtl="0">
              <a:spcBef>
                <a:spcPts val="0"/>
              </a:spcBef>
              <a:spcAft>
                <a:spcPts val="0"/>
              </a:spcAft>
            </a:pPr>
            <a:r>
              <a:rPr lang="en-CA" sz="1100" dirty="0">
                <a:effectLst/>
                <a:latin typeface="Open Sans SemiBold" panose="020B0706030804020204" pitchFamily="34" charset="0"/>
                <a:ea typeface="Open Sans SemiBold" panose="020B0706030804020204" pitchFamily="34" charset="0"/>
                <a:cs typeface="Open Sans SemiBold" panose="020B0706030804020204" pitchFamily="34" charset="0"/>
              </a:rPr>
              <a:t>Angela Brook: </a:t>
            </a:r>
            <a:r>
              <a:rPr lang="en-CA" sz="1100" u="sng" dirty="0">
                <a:solidFill>
                  <a:srgbClr val="0000FF"/>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6"/>
              </a:rPr>
              <a:t>angela@velacanada.org</a:t>
            </a:r>
            <a:r>
              <a:rPr lang="en-CA" sz="1100" dirty="0">
                <a:effectLst/>
                <a:latin typeface="Open Sans SemiBold" panose="020B0706030804020204" pitchFamily="34" charset="0"/>
                <a:ea typeface="Open Sans SemiBold" panose="020B0706030804020204" pitchFamily="34" charset="0"/>
                <a:cs typeface="Open Sans SemiBold" panose="020B0706030804020204" pitchFamily="34" charset="0"/>
              </a:rPr>
              <a:t> </a:t>
            </a:r>
          </a:p>
          <a:p>
            <a:pPr marL="171450" lvl="0" indent="-171450" algn="l" rtl="0">
              <a:spcBef>
                <a:spcPts val="0"/>
              </a:spcBef>
              <a:spcAft>
                <a:spcPts val="0"/>
              </a:spcAft>
            </a:pP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9073500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indent="-298450" algn="l"/>
            <a:r>
              <a:rPr lang="en-US" b="0"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rPr>
              <a:t>The Child Disability Benefit is a tax-free monthly payment made to families who care for a child under age 18 with a severe and prolonged impairment in physical or mental functions. To get the CDB:</a:t>
            </a:r>
          </a:p>
          <a:p>
            <a:pPr marL="914400" lvl="1" indent="-298450" algn="l">
              <a:buFont typeface="Arial" panose="020B0604020202020204" pitchFamily="34" charset="0"/>
              <a:buChar char="•"/>
            </a:pPr>
            <a:r>
              <a:rPr lang="en-US" b="0"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rPr>
              <a:t>You must be eligible for the </a:t>
            </a:r>
            <a:r>
              <a:rPr lang="en-US" b="0" i="0" u="sng" dirty="0">
                <a:solidFill>
                  <a:srgbClr val="284162"/>
                </a:solidFill>
                <a:effectLst/>
                <a:latin typeface="Open Sans SemiBold" panose="020B0706030804020204" pitchFamily="34" charset="0"/>
                <a:ea typeface="Open Sans SemiBold" panose="020B0706030804020204" pitchFamily="34" charset="0"/>
                <a:cs typeface="Open Sans SemiBold" panose="020B0706030804020204" pitchFamily="34" charset="0"/>
              </a:rPr>
              <a:t>Canada child benefit (CCB)</a:t>
            </a:r>
            <a:endParaRPr lang="en-US" b="0"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914400" lvl="1" indent="-298450" algn="l">
              <a:buFont typeface="Arial" panose="020B0604020202020204" pitchFamily="34" charset="0"/>
              <a:buChar char="•"/>
            </a:pPr>
            <a:r>
              <a:rPr lang="en-US" b="0"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rPr>
              <a:t>Your child must be eligible for the </a:t>
            </a:r>
            <a:r>
              <a:rPr lang="en-US" b="0" i="0" u="sng" dirty="0">
                <a:solidFill>
                  <a:srgbClr val="284162"/>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3"/>
              </a:rPr>
              <a:t>disability tax credit (DTC)</a:t>
            </a:r>
            <a:endParaRPr lang="en-US" b="0"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914400" lvl="1" indent="-298450" algn="l">
              <a:buFont typeface="Arial" panose="020B0604020202020204" pitchFamily="34" charset="0"/>
              <a:buChar char="•"/>
            </a:pPr>
            <a:r>
              <a:rPr lang="en-US" b="0"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rPr>
              <a:t>If you are already getting the CCB for your child who is eligible for the DTC, </a:t>
            </a:r>
            <a:r>
              <a:rPr lang="en-US" b="1"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rPr>
              <a:t>you do not need to apply </a:t>
            </a:r>
            <a:r>
              <a:rPr lang="en-US" b="0"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rPr>
              <a:t>for the CDB. You will get it automatically.</a:t>
            </a:r>
          </a:p>
          <a:p>
            <a:pPr lvl="0" algn="l"/>
            <a:r>
              <a:rPr lang="en-US" b="0" i="0" dirty="0">
                <a:solidFill>
                  <a:srgbClr val="333333"/>
                </a:solidFill>
                <a:effectLst/>
                <a:latin typeface="Open Sans SemiBold" panose="020B0706030804020204" pitchFamily="34" charset="0"/>
                <a:ea typeface="Open Sans SemiBold" panose="020B0706030804020204" pitchFamily="34" charset="0"/>
                <a:cs typeface="Open Sans SemiBold" panose="020B0706030804020204" pitchFamily="34" charset="0"/>
              </a:rPr>
              <a:t>The disability tax credit (DTC) is a non-refundable tax credit that helps people with disabilities, or their supporting family member, reduce the amount of income tax they may have to pay.</a:t>
            </a:r>
          </a:p>
          <a:p>
            <a:pPr lvl="0" algn="l"/>
            <a:r>
              <a:rPr lang="en-US" dirty="0">
                <a:latin typeface="Open Sans SemiBold" panose="020B0706030804020204" pitchFamily="34" charset="0"/>
                <a:ea typeface="Open Sans SemiBold" panose="020B0706030804020204" pitchFamily="34" charset="0"/>
                <a:cs typeface="Open Sans SemiBold" panose="020B0706030804020204" pitchFamily="34" charset="0"/>
              </a:rPr>
              <a:t>For more assistance regarding applying for disability tax credits, contact:</a:t>
            </a:r>
          </a:p>
          <a:p>
            <a:pPr marL="914400" lvl="1" indent="-298450" algn="l">
              <a:buFont typeface="Arial" panose="020B0604020202020204" pitchFamily="34" charset="0"/>
              <a:buChar char="•"/>
            </a:pPr>
            <a:r>
              <a:rPr lang="en-CA" sz="1100" dirty="0">
                <a:effectLst/>
                <a:latin typeface="Open Sans SemiBold" panose="020B0706030804020204" pitchFamily="34" charset="0"/>
                <a:ea typeface="Open Sans SemiBold" panose="020B0706030804020204" pitchFamily="34" charset="0"/>
                <a:cs typeface="Open Sans SemiBold" panose="020B0706030804020204" pitchFamily="34" charset="0"/>
              </a:rPr>
              <a:t>Audrey </a:t>
            </a:r>
            <a:r>
              <a:rPr lang="en-CA" sz="1100" dirty="0" err="1">
                <a:effectLst/>
                <a:latin typeface="Open Sans SemiBold" panose="020B0706030804020204" pitchFamily="34" charset="0"/>
                <a:ea typeface="Open Sans SemiBold" panose="020B0706030804020204" pitchFamily="34" charset="0"/>
                <a:cs typeface="Open Sans SemiBold" panose="020B0706030804020204" pitchFamily="34" charset="0"/>
              </a:rPr>
              <a:t>Deustshmann</a:t>
            </a:r>
            <a:r>
              <a:rPr lang="en-CA" sz="1100" dirty="0">
                <a:effectLst/>
                <a:latin typeface="Open Sans SemiBold" panose="020B0706030804020204" pitchFamily="34" charset="0"/>
                <a:ea typeface="Open Sans SemiBold" panose="020B0706030804020204" pitchFamily="34" charset="0"/>
                <a:cs typeface="Open Sans SemiBold" panose="020B0706030804020204" pitchFamily="34" charset="0"/>
              </a:rPr>
              <a:t>: </a:t>
            </a:r>
            <a:r>
              <a:rPr lang="en-CA" sz="1100" u="sng" dirty="0">
                <a:solidFill>
                  <a:srgbClr val="0000FF"/>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4"/>
              </a:rPr>
              <a:t>audrey@disabilityalliancebc.org</a:t>
            </a:r>
            <a:r>
              <a:rPr lang="en-CA" sz="1100" dirty="0">
                <a:effectLst/>
                <a:latin typeface="Open Sans SemiBold" panose="020B0706030804020204" pitchFamily="34" charset="0"/>
                <a:ea typeface="Open Sans SemiBold" panose="020B0706030804020204" pitchFamily="34" charset="0"/>
                <a:cs typeface="Open Sans SemiBold" panose="020B0706030804020204" pitchFamily="34" charset="0"/>
              </a:rPr>
              <a:t> </a:t>
            </a:r>
          </a:p>
          <a:p>
            <a:pPr marL="914400" lvl="1" indent="-298450" algn="l">
              <a:buFont typeface="Arial" panose="020B0604020202020204" pitchFamily="34" charset="0"/>
              <a:buChar char="•"/>
            </a:pPr>
            <a:r>
              <a:rPr lang="en-CA" sz="1100" u="sng" dirty="0">
                <a:solidFill>
                  <a:srgbClr val="0000FF"/>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5"/>
              </a:rPr>
              <a:t>https://disabilityalliancebc.org/direct-service/help-with-the-rdsp-and-dtc/</a:t>
            </a:r>
            <a:r>
              <a:rPr lang="en-CA" sz="1100" dirty="0">
                <a:effectLst/>
                <a:latin typeface="Open Sans SemiBold" panose="020B0706030804020204" pitchFamily="34" charset="0"/>
                <a:ea typeface="Open Sans SemiBold" panose="020B0706030804020204" pitchFamily="34" charset="0"/>
                <a:cs typeface="Open Sans SemiBold" panose="020B0706030804020204" pitchFamily="34" charset="0"/>
              </a:rPr>
              <a:t> </a:t>
            </a:r>
          </a:p>
          <a:p>
            <a:pPr marL="171450" lvl="0" indent="-171450" algn="l" rtl="0">
              <a:spcBef>
                <a:spcPts val="0"/>
              </a:spcBef>
              <a:spcAft>
                <a:spcPts val="0"/>
              </a:spcAft>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9897825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aseline="0" dirty="0">
                <a:latin typeface="Open Sans SemiBold" panose="020B0706030804020204" pitchFamily="34" charset="0"/>
                <a:ea typeface="Open Sans SemiBold" panose="020B0706030804020204" pitchFamily="34" charset="0"/>
                <a:cs typeface="Open Sans SemiBold" panose="020B0706030804020204" pitchFamily="34" charset="0"/>
              </a:rPr>
              <a:t>Registered Disability Savings Plan – see these websites for more information on how to apply:</a:t>
            </a:r>
          </a:p>
          <a:p>
            <a:pPr marL="628650" lvl="1" indent="-171450" algn="l" rtl="0">
              <a:spcBef>
                <a:spcPts val="0"/>
              </a:spcBef>
              <a:spcAft>
                <a:spcPts val="0"/>
              </a:spcAft>
              <a:buFont typeface="Arial" panose="020B0604020202020204" pitchFamily="34" charset="0"/>
              <a:buChar char="•"/>
            </a:pP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Registered Disability Savings Plan (rdsp.com)</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628650" lvl="1" indent="-171450" algn="l" rtl="0">
              <a:spcBef>
                <a:spcPts val="0"/>
              </a:spcBef>
              <a:spcAft>
                <a:spcPts val="0"/>
              </a:spcAft>
              <a:buFont typeface="Arial" panose="020B0604020202020204" pitchFamily="34" charset="0"/>
              <a:buChar char="•"/>
            </a:pPr>
            <a:r>
              <a:rPr lang="en-CA"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Access RDSP | DABC (disabilityalliancebc.org)</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6337307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CAYA: the school SLP will usually make this referral upon near graduation.</a:t>
            </a:r>
          </a:p>
          <a:p>
            <a:pPr marL="0" lvl="0" indent="0" algn="l"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lgn="l"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TIL: the school OT or PT will make this referral for students 9+ years old as needed. TIL also offers a separate door openers for homes program.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1555398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f15384dc7e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1f15384dc7e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286631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dirty="0" err="1">
                <a:latin typeface="Open Sans SemiBold" panose="020B0706030804020204" pitchFamily="34" charset="0"/>
                <a:ea typeface="Open Sans SemiBold" panose="020B0706030804020204" pitchFamily="34" charset="0"/>
                <a:cs typeface="Open Sans SemiBold" panose="020B0706030804020204" pitchFamily="34" charset="0"/>
              </a:rPr>
              <a:t>HandyDART</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Victoria: </a:t>
            </a:r>
            <a:r>
              <a:rPr lang="en-CA" dirty="0" err="1">
                <a:latin typeface="Open Sans SemiBold" panose="020B0706030804020204" pitchFamily="34" charset="0"/>
                <a:ea typeface="Open Sans SemiBold" panose="020B0706030804020204" pitchFamily="34" charset="0"/>
                <a:cs typeface="Open Sans SemiBold" panose="020B0706030804020204" pitchFamily="34" charset="0"/>
                <a:hlinkClick r:id="rId3"/>
              </a:rPr>
              <a:t>handyDART</a:t>
            </a:r>
            <a:r>
              <a:rPr lang="en-CA"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 | BC Transit</a:t>
            </a:r>
            <a:r>
              <a:rPr lang="en-CA" dirty="0">
                <a:latin typeface="Open Sans SemiBold" panose="020B0706030804020204" pitchFamily="34" charset="0"/>
                <a:ea typeface="Open Sans SemiBold" panose="020B0706030804020204" pitchFamily="34" charset="0"/>
                <a:cs typeface="Open Sans SemiBold" panose="020B0706030804020204" pitchFamily="34" charset="0"/>
              </a:rPr>
              <a:t> </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r>
              <a:rPr lang="en-US" dirty="0" err="1">
                <a:latin typeface="Open Sans SemiBold" panose="020B0706030804020204" pitchFamily="34" charset="0"/>
                <a:ea typeface="Open Sans SemiBold" panose="020B0706030804020204" pitchFamily="34" charset="0"/>
                <a:cs typeface="Open Sans SemiBold" panose="020B0706030804020204" pitchFamily="34" charset="0"/>
              </a:rPr>
              <a:t>HandyDART</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r>
              <a:rPr lang="en-US" dirty="0" err="1">
                <a:latin typeface="Open Sans SemiBold" panose="020B0706030804020204" pitchFamily="34" charset="0"/>
                <a:ea typeface="Open Sans SemiBold" panose="020B0706030804020204" pitchFamily="34" charset="0"/>
                <a:cs typeface="Open Sans SemiBold" panose="020B0706030804020204" pitchFamily="34" charset="0"/>
              </a:rPr>
              <a:t>Translink</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r>
              <a:rPr lang="en-CA" dirty="0" err="1">
                <a:latin typeface="Open Sans SemiBold" panose="020B0706030804020204" pitchFamily="34" charset="0"/>
                <a:ea typeface="Open Sans SemiBold" panose="020B0706030804020204" pitchFamily="34" charset="0"/>
                <a:cs typeface="Open Sans SemiBold" panose="020B0706030804020204" pitchFamily="34" charset="0"/>
                <a:hlinkClick r:id="rId4"/>
              </a:rPr>
              <a:t>HandyDART</a:t>
            </a:r>
            <a:r>
              <a:rPr lang="en-CA"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 | TransLink</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a:p>
            <a:r>
              <a:rPr lang="en-CA" dirty="0">
                <a:latin typeface="Open Sans SemiBold" panose="020B0706030804020204" pitchFamily="34" charset="0"/>
                <a:ea typeface="Open Sans SemiBold" panose="020B0706030804020204" pitchFamily="34" charset="0"/>
                <a:cs typeface="Open Sans SemiBold" panose="020B0706030804020204" pitchFamily="34" charset="0"/>
              </a:rPr>
              <a:t>Disability Travel Card – Easter Seals – for travelling by VIA Rail, Coach Canada and Motor Coach Canada</a:t>
            </a:r>
          </a:p>
          <a:p>
            <a:pPr marL="0" lvl="0" indent="0" algn="l" rtl="0">
              <a:spcBef>
                <a:spcPts val="0"/>
              </a:spcBef>
              <a:spcAft>
                <a:spcPts val="0"/>
              </a:spcAft>
              <a:buNone/>
            </a:pP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1811367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If there are concerns or medical conditions that could affect a student’s ability to drive and they may need extra testing or modifications, please follow this process:  </a:t>
            </a:r>
          </a:p>
          <a:p>
            <a:pPr marL="0" lvl="0" indent="0" algn="l"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r>
              <a:rPr lang="en-US" sz="3200"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Medical exams and road test re-exams (icbc.com)</a:t>
            </a:r>
            <a:r>
              <a:rPr lang="en-CA" sz="1800" dirty="0">
                <a:solidFill>
                  <a:srgbClr val="1F497D"/>
                </a:solidFill>
                <a:effectLst/>
                <a:latin typeface="Open Sans SemiBold" panose="020B0706030804020204" pitchFamily="34" charset="0"/>
                <a:ea typeface="Open Sans SemiBold" panose="020B0706030804020204" pitchFamily="34" charset="0"/>
                <a:cs typeface="Open Sans SemiBold" panose="020B0706030804020204" pitchFamily="34" charset="0"/>
              </a:rPr>
              <a:t> </a:t>
            </a:r>
          </a:p>
          <a:p>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Step 1: Visit ICBC</a:t>
            </a:r>
          </a:p>
          <a:p>
            <a:pPr lvl="1"/>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On or after the date of your 16</a:t>
            </a:r>
            <a:r>
              <a:rPr lang="en-CA" sz="1800" baseline="300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th</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birthday, you can go to the Driver’s licensing office with your appropriate ID and parental consent. This is when you disclose you have a medical condition that can impact your driving and then they will issue you a </a:t>
            </a:r>
            <a:r>
              <a:rPr lang="en-CA" sz="1800" b="1" u="sng"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Driver’s Medical form.</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You will have 45 days to complete this form (by bringing it to a doctor to complete) and return it to the licensing branch.  (</a:t>
            </a:r>
            <a:r>
              <a:rPr lang="en-CA" sz="1800" u="sng" dirty="0">
                <a:solidFill>
                  <a:srgbClr val="000000"/>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4"/>
              </a:rPr>
              <a:t>Driver's medical exams (icbc.com)</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Road Safety will cover/reimburse up to $75 doctor’s fee to complete the form (the doctor's office should simply bill it through MSP). If the doctor is asking for more money, then you will have to pay the difference. </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685800" indent="0">
              <a:buNone/>
            </a:pP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o   This </a:t>
            </a:r>
            <a:r>
              <a:rPr lang="en-CA" sz="1800" i="1"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Driver’s medical form</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will then be forwarded by you to </a:t>
            </a:r>
            <a:r>
              <a:rPr lang="en-CA" sz="1800" dirty="0" err="1">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RoadSafety</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BC (250-387-7747) to be reviewed.</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685800" indent="0">
              <a:buNone/>
            </a:pP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o   </a:t>
            </a:r>
            <a:r>
              <a:rPr lang="en-CA" sz="1800" dirty="0" err="1">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RoadSafety</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BC will then take from 30 days to a couple months to approve it. You should receive the letter with the “next steps” they require. </a:t>
            </a:r>
            <a:r>
              <a:rPr lang="en-CA" sz="1800" b="1"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When you receive this letter, it should indicate whether the student would then be eligible to take the written test for </a:t>
            </a:r>
            <a:r>
              <a:rPr lang="en-CA" sz="1800" b="1" dirty="0" err="1">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the"L</a:t>
            </a:r>
            <a:r>
              <a:rPr lang="en-CA" sz="1800" b="1"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The student does not write the test before you get the medical verification letter back from </a:t>
            </a:r>
            <a:r>
              <a:rPr lang="en-CA" sz="1800" dirty="0" err="1">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Roadsafety</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BC.</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685800" indent="0">
              <a:buNone/>
            </a:pP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o   The letter from </a:t>
            </a:r>
            <a:r>
              <a:rPr lang="en-CA" sz="1800" dirty="0" err="1">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Roadsafety</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BC might include the need for an enhanced road assessment </a:t>
            </a:r>
            <a:r>
              <a:rPr lang="en-CA" sz="1800" u="sng" dirty="0">
                <a:solidFill>
                  <a:srgbClr val="000000"/>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5"/>
              </a:rPr>
              <a:t>Enhanced Road Assessments (icbc.com)</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1371600" indent="-228600"/>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Stipulations such as needing a specialized driver rehab teacher or restrictions of type of vehicle.</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1371600" indent="-228600"/>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If they include stipulations on their letter, they will cover the cost for the</a:t>
            </a:r>
            <a:r>
              <a:rPr lang="en-CA" sz="1800" b="1" i="1"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initial</a:t>
            </a:r>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medical OT evaluation which could be a full-day in-clinic and on-road evaluation and functional Driving Evaluation</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Step 2: Once you receive their letter, they will have a recommendation for which company to apply to for driver rehab training and evaluation.</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1371600" indent="-228600"/>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Then you register with the OT assessor and the driving company. Very approximate costs that previous clients have had are as follows:</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2286000" indent="-228600"/>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~$1390 for driving lessons spread over the year and a half once you have your learner’s license</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2286000" indent="-228600"/>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~$1000 for OT assessor to join in lessons, assist with accommodations (like hand controls) and write reports for the medical exams</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2286000" indent="-228600"/>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 Car modification costs will be quoted by the assessor.</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2286000" indent="-228600"/>
            <a:r>
              <a:rPr lang="en-CA" sz="1800" dirty="0">
                <a:solidFill>
                  <a:srgbClr val="212121"/>
                </a:solidFill>
                <a:effectLst/>
                <a:latin typeface="Open Sans SemiBold" panose="020B0706030804020204" pitchFamily="34" charset="0"/>
                <a:ea typeface="Open Sans SemiBold" panose="020B0706030804020204" pitchFamily="34" charset="0"/>
                <a:cs typeface="Open Sans SemiBold" panose="020B0706030804020204" pitchFamily="34" charset="0"/>
              </a:rPr>
              <a:t>These costs above are not covered by Road Safety BC.</a:t>
            </a: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lgn="l"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018624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nSpc>
                <a:spcPct val="107000"/>
              </a:lnSpc>
            </a:pP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BC Services Identity Photo/Care card is important for PWD applications in the future, as well as for any ID-required actions (like picking up special mail). Book an appointment at the local ICBC  branch to get this photo ID card.</a:t>
            </a:r>
          </a:p>
          <a:p>
            <a:pPr marL="158750" indent="0">
              <a:lnSpc>
                <a:spcPct val="107000"/>
              </a:lnSpc>
              <a:buNone/>
            </a:pP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a:lnSpc>
                <a:spcPct val="107000"/>
              </a:lnSpc>
            </a:pP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SIN Numbers: it is important for your youth to have a SIN card, or at least access to the number.  If you haven’t done so, you can apply for this. It will be essential in applying for PWD in the future:  </a:t>
            </a:r>
            <a:r>
              <a:rPr lang="en-CA" sz="1800" u="sng" dirty="0">
                <a:solidFill>
                  <a:srgbClr val="0563C1"/>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3"/>
              </a:rPr>
              <a:t>https://www.canada.ca/en/employment-social-development/services/sin/before-applying.html</a:t>
            </a: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for the application page Govt of Canada.   </a:t>
            </a:r>
          </a:p>
          <a:p>
            <a:pPr marL="158750" indent="0">
              <a:lnSpc>
                <a:spcPct val="107000"/>
              </a:lnSpc>
              <a:buNone/>
            </a:pP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marL="158750" indent="0">
              <a:buNone/>
            </a:pP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546086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CLBC Connection: If you have a student with </a:t>
            </a:r>
            <a:r>
              <a:rPr lang="en-US" b="1"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complex care needs</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connect with the CYSN Social Worker to bring forth the student’s name to CLBC so CLBC is aware of their needs early on. </a:t>
            </a:r>
          </a:p>
          <a:p>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694155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Persons With a Disability (PWD): Income Assistance Persons With Disability Support and payments can start on their 18th birthday:  </a:t>
            </a:r>
            <a:r>
              <a:rPr lang="en-CA" sz="1800" u="sng" dirty="0">
                <a:solidFill>
                  <a:srgbClr val="0563C1"/>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3"/>
              </a:rPr>
              <a:t>https://www2.gov.bc.ca/gov/content/family-social-supports/services-for-people-with-disabilities/disability-assistance</a:t>
            </a: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We strongly recommend looking into this at age</a:t>
            </a:r>
            <a:r>
              <a:rPr lang="en-CA" sz="1800" b="1" dirty="0">
                <a:effectLst/>
                <a:latin typeface="Open Sans SemiBold" panose="020B0706030804020204" pitchFamily="34" charset="0"/>
                <a:ea typeface="Open Sans SemiBold" panose="020B0706030804020204" pitchFamily="34" charset="0"/>
                <a:cs typeface="Open Sans SemiBold" panose="020B0706030804020204" pitchFamily="34" charset="0"/>
              </a:rPr>
              <a:t> 17.5 years old </a:t>
            </a: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as it can take time to complete the online form and submit paperwork.  This is really important if your youth needs medical equipment and or supplies which are no longer provided under the At Home program at age 18. If approved for this program, most supplies your student previously received will continue to be provided through the Product Distribution Centre. </a:t>
            </a:r>
          </a:p>
          <a:p>
            <a:pPr marL="158750" indent="0">
              <a:buNone/>
            </a:pP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Apply through BCANDS for PWD Income Assistance through their band office if the youth still lives on reserve land.</a:t>
            </a:r>
          </a:p>
          <a:p>
            <a:pPr marL="158750" indent="0">
              <a:buNone/>
            </a:pPr>
            <a:endPar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endParaRPr>
          </a:p>
          <a:p>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Guide To Support Allocation: needs to be completed by October of the </a:t>
            </a:r>
            <a:r>
              <a:rPr lang="en-CA" sz="1800" b="1" dirty="0">
                <a:effectLst/>
                <a:latin typeface="Open Sans SemiBold" panose="020B0706030804020204" pitchFamily="34" charset="0"/>
                <a:ea typeface="Open Sans SemiBold" panose="020B0706030804020204" pitchFamily="34" charset="0"/>
                <a:cs typeface="Open Sans SemiBold" panose="020B0706030804020204" pitchFamily="34" charset="0"/>
              </a:rPr>
              <a:t>BUDGET</a:t>
            </a: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year before they turn 19. The budget year goes from April 1- March 31. </a:t>
            </a:r>
          </a:p>
          <a:p>
            <a:pPr lvl="1"/>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Example: If your youth turns 19 after April 1, 2024,  then their interview needs to be completed by October 20203 ( the year previous)</a:t>
            </a:r>
          </a:p>
          <a:p>
            <a:pPr lvl="1"/>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Example: if your youth turns 19 before April 1, 2024 (Anytime from Jan 1-March 31</a:t>
            </a:r>
            <a:r>
              <a:rPr lang="en-CA" sz="1800" baseline="30000" dirty="0">
                <a:effectLst/>
                <a:latin typeface="Open Sans SemiBold" panose="020B0706030804020204" pitchFamily="34" charset="0"/>
                <a:ea typeface="Open Sans SemiBold" panose="020B0706030804020204" pitchFamily="34" charset="0"/>
                <a:cs typeface="Open Sans SemiBold" panose="020B0706030804020204" pitchFamily="34" charset="0"/>
              </a:rPr>
              <a:t>st</a:t>
            </a:r>
            <a:r>
              <a:rPr lang="en-CA" sz="1800" dirty="0">
                <a:effectLst/>
                <a:latin typeface="Open Sans SemiBold" panose="020B0706030804020204" pitchFamily="34" charset="0"/>
                <a:ea typeface="Open Sans SemiBold" panose="020B0706030804020204" pitchFamily="34" charset="0"/>
                <a:cs typeface="Open Sans SemiBold" panose="020B0706030804020204" pitchFamily="34" charset="0"/>
              </a:rPr>
              <a:t>), they would be in the previous budget year. That means to be included in that budget year, their interview should have been completed by October 2022.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657791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tabLst/>
              <a:defRPr/>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A committee-ship requires much more time to set-up than a representation agreement so this process needs to be started earlier. </a:t>
            </a:r>
          </a:p>
          <a:p>
            <a:pPr marL="457200" marR="0" lvl="0" indent="-298450" algn="l" defTabSz="914400" rtl="0" eaLnBrk="1" fontAlgn="auto" latinLnBrk="0" hangingPunct="1">
              <a:lnSpc>
                <a:spcPct val="100000"/>
              </a:lnSpc>
              <a:spcBef>
                <a:spcPts val="0"/>
              </a:spcBef>
              <a:spcAft>
                <a:spcPts val="0"/>
              </a:spcAft>
              <a:buClr>
                <a:srgbClr val="000000"/>
              </a:buClr>
              <a:buSzPts val="1100"/>
              <a:tabLst/>
              <a:defRPr/>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Island Health therapists can find the adult health teams here: </a:t>
            </a:r>
            <a:r>
              <a:rPr lang="en-CA" sz="1800" u="sng" dirty="0">
                <a:solidFill>
                  <a:srgbClr val="0000FF"/>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3"/>
              </a:rPr>
              <a:t>https://intranet.islandhealth.ca/departments/hcc/Pages/default.aspx</a:t>
            </a:r>
            <a:r>
              <a:rPr lang="en-CA" sz="1800" u="sng" dirty="0">
                <a:solidFill>
                  <a:srgbClr val="0000FF"/>
                </a:solidFill>
                <a:effectLst/>
                <a:latin typeface="Open Sans SemiBold" panose="020B0706030804020204" pitchFamily="34" charset="0"/>
                <a:ea typeface="Open Sans SemiBold" panose="020B0706030804020204" pitchFamily="34" charset="0"/>
                <a:cs typeface="Open Sans SemiBold" panose="020B0706030804020204" pitchFamily="34" charset="0"/>
              </a:rPr>
              <a:t>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158750" indent="0">
              <a:buNone/>
            </a:pP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384751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indent="-298450">
              <a:buFont typeface="Arial" panose="020B0604020202020204" pitchFamily="34" charset="0"/>
              <a:buChar char="•"/>
            </a:pPr>
            <a:endParaRPr lang="en-CA" dirty="0"/>
          </a:p>
        </p:txBody>
      </p:sp>
    </p:spTree>
    <p:extLst>
      <p:ext uri="{BB962C8B-B14F-4D97-AF65-F5344CB8AC3E}">
        <p14:creationId xmlns:p14="http://schemas.microsoft.com/office/powerpoint/2010/main" val="854540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f15384dc7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f15384dc7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spcAft>
                <a:spcPts val="1200"/>
              </a:spcAft>
              <a:buClrTx/>
            </a:pPr>
            <a:r>
              <a:rPr lang="en-US" sz="1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There are different types of community supports available: </a:t>
            </a:r>
          </a:p>
          <a:p>
            <a:pPr marL="742950" lvl="1" indent="-285750">
              <a:spcAft>
                <a:spcPts val="1200"/>
              </a:spcAft>
              <a:buClrTx/>
            </a:pPr>
            <a:r>
              <a:rPr lang="en-US" sz="1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Regular short-term consultation – can request OT, PT, SLP, Nursing, Case Management, Respiratory Therapist, Dietician</a:t>
            </a:r>
          </a:p>
          <a:p>
            <a:pPr marL="742950" lvl="1" indent="-285750">
              <a:spcAft>
                <a:spcPts val="1200"/>
              </a:spcAft>
              <a:buClrTx/>
            </a:pPr>
            <a:r>
              <a:rPr lang="en-US" sz="1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Choices in Support for Independent Living (CSIL) – significant medical needs (e.g. bathing, lifts/transfers to get into tub/bed) but cognitively can self-direct and manage care (i.e. not CLBC eligible). </a:t>
            </a:r>
          </a:p>
          <a:p>
            <a:pPr marL="742950" lvl="1" indent="-285750">
              <a:spcAft>
                <a:spcPts val="1200"/>
              </a:spcAft>
              <a:buClrTx/>
            </a:pPr>
            <a:r>
              <a:rPr lang="en-US" sz="1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Home Supports for Community Living – if youth has significant medical needs and is CLBC eligible, contact CLBC facilitator to get this set up. </a:t>
            </a:r>
          </a:p>
        </p:txBody>
      </p:sp>
    </p:spTree>
    <p:extLst>
      <p:ext uri="{BB962C8B-B14F-4D97-AF65-F5344CB8AC3E}">
        <p14:creationId xmlns:p14="http://schemas.microsoft.com/office/powerpoint/2010/main" val="781895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32397806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5214852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Tree>
    <p:extLst>
      <p:ext uri="{BB962C8B-B14F-4D97-AF65-F5344CB8AC3E}">
        <p14:creationId xmlns:p14="http://schemas.microsoft.com/office/powerpoint/2010/main" val="144996776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3581324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6594919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77142803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182264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547779943"/>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14656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21"/>
        <p:cNvGrpSpPr/>
        <p:nvPr/>
      </p:nvGrpSpPr>
      <p:grpSpPr>
        <a:xfrm>
          <a:off x="0" y="0"/>
          <a:ext cx="0" cy="0"/>
          <a:chOff x="0" y="0"/>
          <a:chExt cx="0" cy="0"/>
        </a:xfrm>
      </p:grpSpPr>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843558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4135020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8989403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37DFC1-8D70-4E53-8961-27CDD755C156}" type="datetimeFigureOut">
              <a:rPr lang="en-CA" smtClean="0"/>
              <a:t>10-Jul-2024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86587766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37DFC1-8D70-4E53-8961-27CDD755C156}" type="datetimeFigureOut">
              <a:rPr lang="en-CA" smtClean="0"/>
              <a:t>10-Jul-2024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2561350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37DFC1-8D70-4E53-8961-27CDD755C156}" type="datetimeFigureOut">
              <a:rPr lang="en-CA" smtClean="0"/>
              <a:t>10-Jul-2024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5814429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37DFC1-8D70-4E53-8961-27CDD755C156}" type="datetimeFigureOut">
              <a:rPr lang="en-CA" smtClean="0"/>
              <a:t>10-Jul-2024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5570477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37DFC1-8D70-4E53-8961-27CDD755C156}" type="datetimeFigureOut">
              <a:rPr lang="en-CA" smtClean="0"/>
              <a:t>10-Jul-2024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4482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437DFC1-8D70-4E53-8961-27CDD755C156}" type="datetimeFigureOut">
              <a:rPr lang="en-CA" smtClean="0"/>
              <a:t>10-Jul-2024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16222479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437DFC1-8D70-4E53-8961-27CDD755C156}" type="datetimeFigureOut">
              <a:rPr lang="en-CA" smtClean="0"/>
              <a:t>10-Jul-2024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51871388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437DFC1-8D70-4E53-8961-27CDD755C156}" type="datetimeFigureOut">
              <a:rPr lang="en-CA" smtClean="0"/>
              <a:t>10-Jul-2024</a:t>
            </a:fld>
            <a:endParaRPr lang="en-CA"/>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82994566"/>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 id="2147483732" r:id="rId17"/>
    <p:sldLayoutId id="2147483733" r:id="rId18"/>
    <p:sldLayoutId id="2147483734" r:id="rId19"/>
  </p:sldLayoutIdLst>
  <p:hf sldNum="0"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slandhealth.ca/our-services/home-care-services/accessing-community-health-services" TargetMode="External"/><Relationship Id="rId2" Type="http://schemas.openxmlformats.org/officeDocument/2006/relationships/notesSlide" Target="../notesSlides/notesSlide10.xml"/><Relationship Id="rId1" Type="http://schemas.openxmlformats.org/officeDocument/2006/relationships/slideLayout" Target="../slideLayouts/slideLayout19.xml"/><Relationship Id="rId5" Type="http://schemas.openxmlformats.org/officeDocument/2006/relationships/hyperlink" Target="https://www.islandhealth.ca/our-services/disability-services/health-services-community-living" TargetMode="External"/><Relationship Id="rId4" Type="http://schemas.openxmlformats.org/officeDocument/2006/relationships/hyperlink" Target="https://www.islandhealth.ca/our-services/home-care-services/choice-supports-independent-living-csi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2.gov.bc.ca/gov/content/health/about-bc-s-health-care-system/partners/health-authorities/regional-health-authorities"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8" Type="http://schemas.openxmlformats.org/officeDocument/2006/relationships/hyperlink" Target="https://www2.gov.bc.ca/gov/content/health/accessing-health-care/home-community-care/care-options-and-cost/choice-in-supports-for-independent-living" TargetMode="External"/><Relationship Id="rId3" Type="http://schemas.openxmlformats.org/officeDocument/2006/relationships/hyperlink" Target="https://www.fraserhealth.ca/health-topics-a-to-z/home-and-community-care" TargetMode="External"/><Relationship Id="rId7" Type="http://schemas.openxmlformats.org/officeDocument/2006/relationships/hyperlink" Target="https://www.vch.ca/en/service/how-to-access-home-and-community-care-services" TargetMode="External"/><Relationship Id="rId2" Type="http://schemas.openxmlformats.org/officeDocument/2006/relationships/hyperlink" Target="https://www.islandhealth.ca/our-services/home-care-services/accessing-community-health-services" TargetMode="External"/><Relationship Id="rId1" Type="http://schemas.openxmlformats.org/officeDocument/2006/relationships/slideLayout" Target="../slideLayouts/slideLayout19.xml"/><Relationship Id="rId6" Type="http://schemas.openxmlformats.org/officeDocument/2006/relationships/hyperlink" Target="https://www.northernhealth.ca/services/home-community-care/accessing-services" TargetMode="External"/><Relationship Id="rId5" Type="http://schemas.openxmlformats.org/officeDocument/2006/relationships/hyperlink" Target="https://www.islandhealth.ca/learn-about-health/home-care-assisted-living-long-term-care" TargetMode="External"/><Relationship Id="rId4" Type="http://schemas.openxmlformats.org/officeDocument/2006/relationships/hyperlink" Target="https://www.interiorhealth.ca/health-and-wellness/home-and-community-care" TargetMode="External"/><Relationship Id="rId9" Type="http://schemas.openxmlformats.org/officeDocument/2006/relationships/hyperlink" Target="https://www.islandhealth.ca/our-services/disability-services/health-services-community-living"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rcybc.ca/" TargetMode="External"/><Relationship Id="rId3" Type="http://schemas.openxmlformats.org/officeDocument/2006/relationships/hyperlink" Target="https://www.communitylivingvictoria.ca/services-programs/family-support/" TargetMode="External"/><Relationship Id="rId7" Type="http://schemas.openxmlformats.org/officeDocument/2006/relationships/hyperlink" Target="https://disabilityalliancebc.org/" TargetMode="External"/><Relationship Id="rId2" Type="http://schemas.openxmlformats.org/officeDocument/2006/relationships/notesSlide" Target="../notesSlides/notesSlide12.xml"/><Relationship Id="rId1" Type="http://schemas.openxmlformats.org/officeDocument/2006/relationships/slideLayout" Target="../slideLayouts/slideLayout19.xml"/><Relationship Id="rId6" Type="http://schemas.openxmlformats.org/officeDocument/2006/relationships/hyperlink" Target="https://drcvictoria.com/" TargetMode="External"/><Relationship Id="rId5" Type="http://schemas.openxmlformats.org/officeDocument/2006/relationships/hyperlink" Target="https://inclusionbc.org/" TargetMode="External"/><Relationship Id="rId4" Type="http://schemas.openxmlformats.org/officeDocument/2006/relationships/hyperlink" Target="https://familysupportbc.com/" TargetMode="External"/><Relationship Id="rId9" Type="http://schemas.openxmlformats.org/officeDocument/2006/relationships/hyperlink" Target="https://www2.gov.bc.ca/gov/content/family-social-supports/services-for-people-with-disabilities/supports-services/advocate-for-service-quality"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2.gov.bc.ca/gov/content/family-social-supports/data-monitoring-quality-assurance/find-services-for-children-teens-families/sda-victoria-chatterton-way" TargetMode="External"/><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hyperlink" Target="https://www2.gov.bc.ca/gov/content/health/managing-your-health/child-behaviour-development/support-needs/complex-health-needs/at-home-program" TargetMode="External"/><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hyperlink" Target="https://www2.gov.bc.ca/gov/content/health/managing-your-health/child-behaviour-development/support-needs/autism-spectrum-disorder/autism-funding" TargetMode="External"/><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hyperlink" Target="https://www.communitylivingbc.ca/who-does-clbc-support/eligible-clbc-support/" TargetMode="External"/><Relationship Id="rId2" Type="http://schemas.openxmlformats.org/officeDocument/2006/relationships/notesSlide" Target="../notesSlides/notesSlide16.xml"/><Relationship Id="rId1" Type="http://schemas.openxmlformats.org/officeDocument/2006/relationships/slideLayout" Target="../slideLayouts/slideLayout19.xml"/><Relationship Id="rId4" Type="http://schemas.openxmlformats.org/officeDocument/2006/relationships/hyperlink" Target="https://www.communitylivingbc.ca/how-do-i-get-support/"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communitylivingbc.ca/how-do-i-get-support/welcome-planning-process/" TargetMode="External"/><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hyperlink" Target="https://www.communitylivingbc.ca/contact/complaints/" TargetMode="External"/><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hyperlink" Target="https://www.communitylivingbc.ca/" TargetMode="External"/><Relationship Id="rId7" Type="http://schemas.openxmlformats.org/officeDocument/2006/relationships/hyperlink" Target="https://www.islandhealth.ca/learn-about-health/children-youth/mental-health-children-youth/resources-children-youth-mental-health"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hyperlink" Target="https://www2.gov.bc.ca/gov/content/health/managing-your-health/child-behaviour-development/support-needs/complex-health-needs/at-home-program" TargetMode="External"/><Relationship Id="rId5" Type="http://schemas.openxmlformats.org/officeDocument/2006/relationships/hyperlink" Target="https://www2.gov.bc.ca/gov/content/family-social-supports/data-monitoring-quality-assurance/find-services-for-children-teens-families/sda-victoria-chatterton-way" TargetMode="External"/><Relationship Id="rId4" Type="http://schemas.openxmlformats.org/officeDocument/2006/relationships/hyperlink" Target="https://www.google.com/url?sa=t&amp;rct=j&amp;q=&amp;esrc=s&amp;source=web&amp;cd=&amp;cad=rja&amp;uact=8&amp;ved=2ahUKEwjDhtyh0-yCAxVpMDQIHSAhDSwQFnoECAoQAQ&amp;url=https%3A%2F%2Fwww.communitylivingbc.ca%2Fwp-content%2Fuploads%2FCLBC-Eligibility-Form-Assessor-updated-Sep-04_2019.pdf&amp;usg=AOvVaw3Ifb4ZRy0Dn39qcvKteXro&amp;cshid=1701379207219417&amp;opi=89978449"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2.gov.bc.ca/gov/content/education-training/k-12/support/graduation" TargetMode="External"/><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hyperlink" Target="https://www.bc-ipse.org/" TargetMode="External"/><Relationship Id="rId7" Type="http://schemas.openxmlformats.org/officeDocument/2006/relationships/hyperlink" Target="https://ce.sd61.bc.ca/" TargetMode="External"/><Relationship Id="rId2" Type="http://schemas.openxmlformats.org/officeDocument/2006/relationships/notesSlide" Target="../notesSlides/notesSlide20.xml"/><Relationship Id="rId1" Type="http://schemas.openxmlformats.org/officeDocument/2006/relationships/slideLayout" Target="../slideLayouts/slideLayout19.xml"/><Relationship Id="rId6" Type="http://schemas.openxmlformats.org/officeDocument/2006/relationships/hyperlink" Target="https://camosun.ca/programs-courses/find-program/education-career-planning-certificate" TargetMode="External"/><Relationship Id="rId5" Type="http://schemas.openxmlformats.org/officeDocument/2006/relationships/hyperlink" Target="https://camosun.ca/programs-courses/school-access/employment-training-and-preparation" TargetMode="External"/><Relationship Id="rId4" Type="http://schemas.openxmlformats.org/officeDocument/2006/relationships/hyperlink" Target="https://camosun.ca/programs-courses/dual-credit/pathways-dual-credit-students/pathways-life-learning-and-work"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camosun.ca/services/academic-supports/accessible-learning" TargetMode="External"/><Relationship Id="rId2" Type="http://schemas.openxmlformats.org/officeDocument/2006/relationships/notesSlide" Target="../notesSlides/notesSlide21.xml"/><Relationship Id="rId1" Type="http://schemas.openxmlformats.org/officeDocument/2006/relationships/slideLayout" Target="../slideLayouts/slideLayout19.xml"/><Relationship Id="rId4" Type="http://schemas.openxmlformats.org/officeDocument/2006/relationships/hyperlink" Target="https://www.uvic.ca/accessible-learning/index.php"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islandkidsfirst.com/lisa-huus-bursary/" TargetMode="External"/><Relationship Id="rId3" Type="http://schemas.openxmlformats.org/officeDocument/2006/relationships/hyperlink" Target="https://www.canada.ca/en/revenue-agency/services/tax/individuals/topics/registered-education-savings-plans-resps.html" TargetMode="External"/><Relationship Id="rId7" Type="http://schemas.openxmlformats.org/officeDocument/2006/relationships/hyperlink" Target="https://www.pacificmedicallaw.ca/jannaeppbursary/" TargetMode="External"/><Relationship Id="rId2" Type="http://schemas.openxmlformats.org/officeDocument/2006/relationships/notesSlide" Target="../notesSlides/notesSlide22.xml"/><Relationship Id="rId1" Type="http://schemas.openxmlformats.org/officeDocument/2006/relationships/slideLayout" Target="../slideLayouts/slideLayout19.xml"/><Relationship Id="rId6" Type="http://schemas.openxmlformats.org/officeDocument/2006/relationships/hyperlink" Target="https://studentaidbc.ca/explore/grants-scholarships/canada-student-grant-services-and-equipment-students-disabilities" TargetMode="External"/><Relationship Id="rId5" Type="http://schemas.openxmlformats.org/officeDocument/2006/relationships/hyperlink" Target="https://studentaidbc.ca/explore/grants-scholarships/bc-access-grant-students-disabilities" TargetMode="External"/><Relationship Id="rId4" Type="http://schemas.openxmlformats.org/officeDocument/2006/relationships/hyperlink" Target="https://studentaidbc.ca/help-centre/applying-loans/i-have-disability-full-time-studies"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icavictoria.org/employment-services/game-changer/" TargetMode="External"/><Relationship Id="rId3" Type="http://schemas.openxmlformats.org/officeDocument/2006/relationships/hyperlink" Target="https://www.communitylivingvictoria.ca/services-programs/employment/" TargetMode="External"/><Relationship Id="rId7" Type="http://schemas.openxmlformats.org/officeDocument/2006/relationships/hyperlink" Target="https://www.vicabc.ca/construct-your-future/" TargetMode="External"/><Relationship Id="rId2" Type="http://schemas.openxmlformats.org/officeDocument/2006/relationships/notesSlide" Target="../notesSlides/notesSlide23.xml"/><Relationship Id="rId1" Type="http://schemas.openxmlformats.org/officeDocument/2006/relationships/slideLayout" Target="../slideLayouts/slideLayout19.xml"/><Relationship Id="rId6" Type="http://schemas.openxmlformats.org/officeDocument/2006/relationships/hyperlink" Target="https://www.thrivevictoria.org/familyservices/youthemployment/" TargetMode="External"/><Relationship Id="rId11" Type="http://schemas.openxmlformats.org/officeDocument/2006/relationships/hyperlink" Target="https://communitycouncil.ca/leap/leap/" TargetMode="External"/><Relationship Id="rId5" Type="http://schemas.openxmlformats.org/officeDocument/2006/relationships/hyperlink" Target="https://www.canassist.ca/EN/main/Job-Journey-1.html" TargetMode="External"/><Relationship Id="rId10" Type="http://schemas.openxmlformats.org/officeDocument/2006/relationships/hyperlink" Target="https://worklink.bc.ca/programs/start-program/" TargetMode="External"/><Relationship Id="rId4" Type="http://schemas.openxmlformats.org/officeDocument/2006/relationships/hyperlink" Target="https://jhsvic.ca/employment/" TargetMode="External"/><Relationship Id="rId9" Type="http://schemas.openxmlformats.org/officeDocument/2006/relationships/hyperlink" Target="https://www.workbc.ca/explore-training-and-education/skills-training-and-supports/skills-training-employment-program-1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npowercanada.ca/programs/" TargetMode="External"/><Relationship Id="rId7" Type="http://schemas.openxmlformats.org/officeDocument/2006/relationships/hyperlink" Target="https://www.communitylivingbc.ca/what-support-is-available/supports-to-participate-in-your-community/l-i-f-e-service/" TargetMode="External"/><Relationship Id="rId2" Type="http://schemas.openxmlformats.org/officeDocument/2006/relationships/notesSlide" Target="../notesSlides/notesSlide24.xml"/><Relationship Id="rId1" Type="http://schemas.openxmlformats.org/officeDocument/2006/relationships/slideLayout" Target="../slideLayouts/slideLayout19.xml"/><Relationship Id="rId6" Type="http://schemas.openxmlformats.org/officeDocument/2006/relationships/hyperlink" Target="https://cfbc.ca/" TargetMode="External"/><Relationship Id="rId5" Type="http://schemas.openxmlformats.org/officeDocument/2006/relationships/hyperlink" Target="https://eor.ethoscmg.com/" TargetMode="External"/><Relationship Id="rId4" Type="http://schemas.openxmlformats.org/officeDocument/2006/relationships/hyperlink" Target="https://qworks.ethoscmg.co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housingapplication.bchousing.org/olf/faces/welcome;jsessionid=A4M7MvQZjUiP1AXuVp-VzlXxRYd8pZzmQohE3vXDvqwH2HOV0tOI!-900014881" TargetMode="External"/><Relationship Id="rId2" Type="http://schemas.openxmlformats.org/officeDocument/2006/relationships/notesSlide" Target="../notesSlides/notesSlide25.xml"/><Relationship Id="rId1" Type="http://schemas.openxmlformats.org/officeDocument/2006/relationships/slideLayout" Target="../slideLayouts/slideLayout19.xml"/><Relationship Id="rId6" Type="http://schemas.openxmlformats.org/officeDocument/2006/relationships/hyperlink" Target="https://jhsvic.ca/housing/" TargetMode="External"/><Relationship Id="rId5" Type="http://schemas.openxmlformats.org/officeDocument/2006/relationships/hyperlink" Target="https://www.thresholdhousing.ca/" TargetMode="External"/><Relationship Id="rId4" Type="http://schemas.openxmlformats.org/officeDocument/2006/relationships/hyperlink" Target="https://www.communitylivingbc.ca/what-support-is-available/supports-to-live-in-your-hom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vnfc.ca/" TargetMode="External"/><Relationship Id="rId7" Type="http://schemas.openxmlformats.org/officeDocument/2006/relationships/hyperlink" Target="https://www.sac-isc.gc.ca/eng/1568396042341/1568396159824" TargetMode="External"/><Relationship Id="rId2" Type="http://schemas.openxmlformats.org/officeDocument/2006/relationships/notesSlide" Target="../notesSlides/notesSlide26.xml"/><Relationship Id="rId1" Type="http://schemas.openxmlformats.org/officeDocument/2006/relationships/slideLayout" Target="../slideLayouts/slideLayout19.xml"/><Relationship Id="rId6" Type="http://schemas.openxmlformats.org/officeDocument/2006/relationships/hyperlink" Target="https://www.fnha.ca/" TargetMode="External"/><Relationship Id="rId5" Type="http://schemas.openxmlformats.org/officeDocument/2006/relationships/hyperlink" Target="https://www.bcands.bc.ca/" TargetMode="External"/><Relationship Id="rId4" Type="http://schemas.openxmlformats.org/officeDocument/2006/relationships/hyperlink" Target="https://metis.ca/"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2.gov.bc.ca/gov/content/health/managing-your-health/mental-health-substance-use/child-teen-mental-health/mental-health-intake-clinics" TargetMode="External"/><Relationship Id="rId7" Type="http://schemas.openxmlformats.org/officeDocument/2006/relationships/hyperlink" Target="https://www.victoriayouthclinic.ca/" TargetMode="External"/><Relationship Id="rId2" Type="http://schemas.openxmlformats.org/officeDocument/2006/relationships/notesSlide" Target="../notesSlides/notesSlide27.xml"/><Relationship Id="rId1" Type="http://schemas.openxmlformats.org/officeDocument/2006/relationships/slideLayout" Target="../slideLayouts/slideLayout19.xml"/><Relationship Id="rId6" Type="http://schemas.openxmlformats.org/officeDocument/2006/relationships/hyperlink" Target="https://www.vyes.ca/" TargetMode="External"/><Relationship Id="rId5" Type="http://schemas.openxmlformats.org/officeDocument/2006/relationships/hyperlink" Target="https://foundrybc.ca/" TargetMode="External"/><Relationship Id="rId4" Type="http://schemas.openxmlformats.org/officeDocument/2006/relationships/hyperlink" Target="https://keltymentalhealth.ca/"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islandhealth.ca/our-services/mental-health-substance-use-services/community-based-services/team-based-care-recovery-services/developmental-disability-mental-health-team" TargetMode="External"/><Relationship Id="rId2" Type="http://schemas.openxmlformats.org/officeDocument/2006/relationships/notesSlide" Target="../notesSlides/notesSlide28.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hyperlink" Target="https://www.canada.ca/en/revenue-agency/services/tax/individuals/segments/tax-credits-deductions-persons-disabilities/disability-tax-credit.html"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hyperlink" Target="https://www.canada.ca/en/services/benefits/education/education-savings.html" TargetMode="External"/><Relationship Id="rId4" Type="http://schemas.openxmlformats.org/officeDocument/2006/relationships/hyperlink" Target="https://www.canada.ca/en/employment-social-development/programs/disability/savings.html"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www2.gov.bc.ca/gov/content/family-social-supports/services-for-people-with-disabilities/disability-assistance" TargetMode="External"/><Relationship Id="rId2" Type="http://schemas.openxmlformats.org/officeDocument/2006/relationships/notesSlide" Target="../notesSlides/notesSlide29.xml"/><Relationship Id="rId1" Type="http://schemas.openxmlformats.org/officeDocument/2006/relationships/slideLayout" Target="../slideLayouts/slideLayout19.xml"/><Relationship Id="rId4" Type="http://schemas.openxmlformats.org/officeDocument/2006/relationships/hyperlink" Target="https://myselfserve.gov.bc.ca/"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saanich.ca/EN/main/parks-recreation-community/community-services/financial-assistance/financial-assistance.html" TargetMode="External"/><Relationship Id="rId7" Type="http://schemas.openxmlformats.org/officeDocument/2006/relationships/hyperlink" Target="https://www.vtra.ca/" TargetMode="External"/><Relationship Id="rId2" Type="http://schemas.openxmlformats.org/officeDocument/2006/relationships/notesSlide" Target="../notesSlides/notesSlide30.xml"/><Relationship Id="rId1" Type="http://schemas.openxmlformats.org/officeDocument/2006/relationships/slideLayout" Target="../slideLayouts/slideLayout19.xml"/><Relationship Id="rId6" Type="http://schemas.openxmlformats.org/officeDocument/2006/relationships/hyperlink" Target="https://www.verticalarts.ca/adapted-dance" TargetMode="External"/><Relationship Id="rId5" Type="http://schemas.openxmlformats.org/officeDocument/2006/relationships/hyperlink" Target="https://powertobe.ca/" TargetMode="External"/><Relationship Id="rId4" Type="http://schemas.openxmlformats.org/officeDocument/2006/relationships/hyperlink" Target="https://oneability.ca/"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bctherapeuticriding.com/" TargetMode="External"/><Relationship Id="rId3" Type="http://schemas.openxmlformats.org/officeDocument/2006/relationships/hyperlink" Target="https://access2card.ca/" TargetMode="External"/><Relationship Id="rId7" Type="http://schemas.openxmlformats.org/officeDocument/2006/relationships/hyperlink" Target="https://www.bccerebralpalsy.com/programs/dance-without-limits/" TargetMode="External"/><Relationship Id="rId2" Type="http://schemas.openxmlformats.org/officeDocument/2006/relationships/notesSlide" Target="../notesSlides/notesSlide31.xml"/><Relationship Id="rId1" Type="http://schemas.openxmlformats.org/officeDocument/2006/relationships/slideLayout" Target="../slideLayouts/slideLayout19.xml"/><Relationship Id="rId6" Type="http://schemas.openxmlformats.org/officeDocument/2006/relationships/hyperlink" Target="https://www.specialolympics.ca/british-columbia/communities/victoria" TargetMode="External"/><Relationship Id="rId5" Type="http://schemas.openxmlformats.org/officeDocument/2006/relationships/hyperlink" Target="https://www.eastersealsbcy.ca/summercamp/" TargetMode="External"/><Relationship Id="rId10" Type="http://schemas.openxmlformats.org/officeDocument/2006/relationships/hyperlink" Target="https://sci-bc.ca/resource/bc-fishing-license-fee-reduction/" TargetMode="External"/><Relationship Id="rId4" Type="http://schemas.openxmlformats.org/officeDocument/2006/relationships/hyperlink" Target="https://www.canucksautism.ca/programs/" TargetMode="External"/><Relationship Id="rId9" Type="http://schemas.openxmlformats.org/officeDocument/2006/relationships/hyperlink" Target="https://bcparks.ca/reservations/camping-fees/social-services-exemption/#:~:text=The%20Social%20Services%20Camping%20Fee%20Exemption%20is%20available%20to%20people,stay%20at%20a%20frontcountry%20campground."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nidus.ca/ra-forms/" TargetMode="External"/><Relationship Id="rId2" Type="http://schemas.openxmlformats.org/officeDocument/2006/relationships/notesSlide" Target="../notesSlides/notesSlide32.xml"/><Relationship Id="rId1" Type="http://schemas.openxmlformats.org/officeDocument/2006/relationships/slideLayout" Target="../slideLayouts/slideLayout19.xml"/><Relationship Id="rId4" Type="http://schemas.openxmlformats.org/officeDocument/2006/relationships/hyperlink" Target="https://velacanada.org/"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canada.ca/en/revenue-agency/services/child-family-benefits/child-disability-benefit.html" TargetMode="External"/><Relationship Id="rId2" Type="http://schemas.openxmlformats.org/officeDocument/2006/relationships/notesSlide" Target="../notesSlides/notesSlide33.xml"/><Relationship Id="rId1" Type="http://schemas.openxmlformats.org/officeDocument/2006/relationships/slideLayout" Target="../slideLayouts/slideLayout19.xml"/><Relationship Id="rId4" Type="http://schemas.openxmlformats.org/officeDocument/2006/relationships/hyperlink" Target="https://www.canada.ca/en/revenue-agency/services/tax/individuals/segments/tax-credits-deductions-persons-disabilities/disability-tax-credit.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canada.ca/en/revenue-agency/services/tax/individuals/topics/registered-disability-savings-plan-rdsp.html" TargetMode="External"/><Relationship Id="rId2" Type="http://schemas.openxmlformats.org/officeDocument/2006/relationships/notesSlide" Target="../notesSlides/notesSlide34.xml"/><Relationship Id="rId1" Type="http://schemas.openxmlformats.org/officeDocument/2006/relationships/slideLayout" Target="../slideLayouts/slideLayout19.xml"/><Relationship Id="rId5" Type="http://schemas.openxmlformats.org/officeDocument/2006/relationships/hyperlink" Target="https://planinstitute.ca/resources/endowment-150-grant/#:~:text=About%20the%20Endowment%20150%20Program&amp;text=Endowment%20150%20grants%20are%20available,checklist%20with%20your%20Application%20Form." TargetMode="External"/><Relationship Id="rId4" Type="http://schemas.openxmlformats.org/officeDocument/2006/relationships/hyperlink" Target="https://www.canada.ca/en/services/benefits/education/education-savings.html"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cayabc.net/" TargetMode="External"/><Relationship Id="rId2" Type="http://schemas.openxmlformats.org/officeDocument/2006/relationships/notesSlide" Target="../notesSlides/notesSlide35.xml"/><Relationship Id="rId1" Type="http://schemas.openxmlformats.org/officeDocument/2006/relationships/slideLayout" Target="../slideLayouts/slideLayout19.xml"/><Relationship Id="rId4" Type="http://schemas.openxmlformats.org/officeDocument/2006/relationships/hyperlink" Target="https://www.technologyforliving.org/"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findsupportbc.com/timeline/" TargetMode="External"/><Relationship Id="rId2" Type="http://schemas.openxmlformats.org/officeDocument/2006/relationships/notesSlide" Target="../notesSlides/notesSlide36.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3" Type="http://schemas.openxmlformats.org/officeDocument/2006/relationships/hyperlink" Target="https://www.actcommunity.ca/bcresources/recreation-travel-passes-for-people-with-disabilities/" TargetMode="External"/><Relationship Id="rId2" Type="http://schemas.openxmlformats.org/officeDocument/2006/relationships/notesSlide" Target="../notesSlides/notesSlide37.xml"/><Relationship Id="rId1" Type="http://schemas.openxmlformats.org/officeDocument/2006/relationships/slideLayout" Target="../slideLayouts/slideLayout19.xml"/><Relationship Id="rId6" Type="http://schemas.openxmlformats.org/officeDocument/2006/relationships/hyperlink" Target="https://www.eastersealsbcy.ca/community-access/" TargetMode="External"/><Relationship Id="rId5" Type="http://schemas.openxmlformats.org/officeDocument/2006/relationships/hyperlink" Target="https://www2.gov.bc.ca/gov/content/transportation/passenger-travel/buses-taxis-limos/bus-pass" TargetMode="External"/><Relationship Id="rId4" Type="http://schemas.openxmlformats.org/officeDocument/2006/relationships/hyperlink" Target="https://www.bcferries.com/book-sailings/medical-assured-loading"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2.gov.bc.ca/gov/content/transportation/driving-and-cycling/roadsafetybc/medical-fitness/exam" TargetMode="External"/><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https://www2.gov.bc.ca/gov/content/governments/government-id/bc-services-card"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hyperlink" Target="https://mybookletbc.com/" TargetMode="External"/><Relationship Id="rId5" Type="http://schemas.openxmlformats.org/officeDocument/2006/relationships/hyperlink" Target="https://inclusive-solutions.com/person-centred-planning/path/" TargetMode="External"/><Relationship Id="rId4" Type="http://schemas.openxmlformats.org/officeDocument/2006/relationships/hyperlink" Target="https://www.canada.ca/en/employment-social-development/services/sin.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2.gov.bc.ca/gov/content/education-training/k-12/support/graduation" TargetMode="External"/><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hyperlink" Target="https://www.communitylivingbc.ca/how-do-i-get-support/take-a-clbc-welcome-workshop/" TargetMode="External"/><Relationship Id="rId5" Type="http://schemas.openxmlformats.org/officeDocument/2006/relationships/hyperlink" Target="https://www.communitylivingbc.ca/what-support-is-available/preparing-access-clbc-supports/" TargetMode="External"/><Relationship Id="rId4" Type="http://schemas.openxmlformats.org/officeDocument/2006/relationships/hyperlink" Target="https://www2.gov.bc.ca/gov/content/education-training/k-12/support/school-completion-certificate-progra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2.gov.bc.ca/gov/content/family-social-supports/services-for-people-with-disabilities/disability-assistance" TargetMode="External"/><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hyperlink" Target="https://www.bcands.bc.c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nidus.ca/" TargetMode="External"/><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s://housingapplication.bchousing.org/olf/faces/welcome;jsessionid=mJti64tBgvex1CxJy1fCr28q3x3uZKC1hWntKHFaljc8ljYzLmhq!2140608162" TargetMode="External"/><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hyperlink" Target="https://www.communitylivingbc.ca/what-support-is-available/supports-to-live-in-your-hom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islandhealth.ca/our-services/home-care-services/accessing-community-health-services" TargetMode="External"/><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747528" y="1625774"/>
            <a:ext cx="6883399" cy="1234727"/>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400" dirty="0">
                <a:latin typeface="Open Sans SemiBold" panose="020B0604020202020204" pitchFamily="34" charset="0"/>
                <a:ea typeface="Open Sans SemiBold" panose="020B0604020202020204" pitchFamily="34" charset="0"/>
                <a:cs typeface="Open Sans SemiBold" panose="020B0604020202020204" pitchFamily="34" charset="0"/>
              </a:rPr>
              <a:t>Planning For Adulthood </a:t>
            </a:r>
            <a:br>
              <a:rPr lang="en" sz="4400" dirty="0">
                <a:latin typeface="Open Sans SemiBold" panose="020B0604020202020204" pitchFamily="34" charset="0"/>
                <a:ea typeface="Open Sans SemiBold" panose="020B0604020202020204" pitchFamily="34" charset="0"/>
                <a:cs typeface="Open Sans SemiBold" panose="020B0604020202020204" pitchFamily="34" charset="0"/>
              </a:rPr>
            </a:br>
            <a:r>
              <a:rPr lang="en" sz="4400" dirty="0">
                <a:latin typeface="Open Sans SemiBold" panose="020B0604020202020204" pitchFamily="34" charset="0"/>
                <a:ea typeface="Open Sans SemiBold" panose="020B0604020202020204" pitchFamily="34" charset="0"/>
                <a:cs typeface="Open Sans SemiBold" panose="020B0604020202020204" pitchFamily="34" charset="0"/>
              </a:rPr>
              <a:t>For Students in BC</a:t>
            </a:r>
            <a:endParaRPr sz="4400" dirty="0">
              <a:latin typeface="Open Sans SemiBold" panose="020B0604020202020204" pitchFamily="34" charset="0"/>
              <a:ea typeface="Open Sans SemiBold" panose="020B0604020202020204" pitchFamily="34" charset="0"/>
              <a:cs typeface="Open Sans SemiBold" panose="020B0604020202020204" pitchFamily="34" charset="0"/>
            </a:endParaRPr>
          </a:p>
        </p:txBody>
      </p:sp>
      <p:sp>
        <p:nvSpPr>
          <p:cNvPr id="67" name="Google Shape;67;p13"/>
          <p:cNvSpPr txBox="1">
            <a:spLocks noGrp="1"/>
          </p:cNvSpPr>
          <p:nvPr>
            <p:ph type="subTitle" idx="1"/>
          </p:nvPr>
        </p:nvSpPr>
        <p:spPr>
          <a:xfrm>
            <a:off x="747527" y="2900362"/>
            <a:ext cx="6883400" cy="82267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400" dirty="0">
                <a:solidFill>
                  <a:schemeClr val="accent6"/>
                </a:solidFill>
                <a:latin typeface="Open Sans SemiBold" panose="020B0604020202020204" pitchFamily="34" charset="0"/>
                <a:ea typeface="Open Sans SemiBold" panose="020B0604020202020204" pitchFamily="34" charset="0"/>
                <a:cs typeface="Open Sans SemiBold" panose="020B0604020202020204" pitchFamily="34" charset="0"/>
              </a:rPr>
              <a:t>What To Ask and When?</a:t>
            </a:r>
          </a:p>
          <a:p>
            <a:pPr marL="0" lvl="0" indent="0" algn="ctr" rtl="0">
              <a:spcBef>
                <a:spcPts val="0"/>
              </a:spcBef>
              <a:spcAft>
                <a:spcPts val="0"/>
              </a:spcAft>
              <a:buNone/>
            </a:pPr>
            <a:endParaRPr lang="en" sz="4400" dirty="0">
              <a:solidFill>
                <a:schemeClr val="accent6"/>
              </a:solidFill>
              <a:latin typeface="Open Sans SemiBold" panose="020B0604020202020204" pitchFamily="34" charset="0"/>
              <a:ea typeface="Open Sans SemiBold" panose="020B0604020202020204" pitchFamily="34" charset="0"/>
              <a:cs typeface="Open Sans SemiBold" panose="020B0604020202020204" pitchFamily="34" charset="0"/>
            </a:endParaRPr>
          </a:p>
          <a:p>
            <a:pPr marL="0" lvl="0" indent="0" algn="ctr" rtl="0">
              <a:spcBef>
                <a:spcPts val="0"/>
              </a:spcBef>
              <a:spcAft>
                <a:spcPts val="0"/>
              </a:spcAft>
              <a:buNone/>
            </a:pPr>
            <a:r>
              <a:rPr lang="en" sz="1600" dirty="0">
                <a:solidFill>
                  <a:schemeClr val="accent6"/>
                </a:solidFill>
                <a:latin typeface="Open Sans SemiBold" panose="020B0604020202020204" pitchFamily="34" charset="0"/>
                <a:ea typeface="Open Sans SemiBold" panose="020B0604020202020204" pitchFamily="34" charset="0"/>
                <a:cs typeface="Open Sans SemiBold" panose="020B0604020202020204" pitchFamily="34" charset="0"/>
              </a:rPr>
              <a:t>July 2024 Edition</a:t>
            </a:r>
            <a:endParaRPr sz="1600" dirty="0">
              <a:solidFill>
                <a:schemeClr val="accent6"/>
              </a:solidFill>
              <a:latin typeface="Open Sans SemiBold" panose="020B0604020202020204" pitchFamily="34" charset="0"/>
              <a:ea typeface="Open Sans SemiBold" panose="020B0604020202020204" pitchFamily="34" charset="0"/>
              <a:cs typeface="Open Sans SemiBold"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xfrm>
            <a:off x="429806" y="1039975"/>
            <a:ext cx="4045200" cy="16758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Island Health Community Health Services</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41" name="Google Shape;241;p39"/>
          <p:cNvSpPr txBox="1">
            <a:spLocks noGrp="1"/>
          </p:cNvSpPr>
          <p:nvPr>
            <p:ph type="subTitle" idx="1"/>
          </p:nvPr>
        </p:nvSpPr>
        <p:spPr>
          <a:xfrm>
            <a:off x="429806" y="2715775"/>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Accessing Community Health Services | Island Health</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noGrp="1"/>
          </p:cNvSpPr>
          <p:nvPr>
            <p:ph type="body" idx="2"/>
          </p:nvPr>
        </p:nvSpPr>
        <p:spPr>
          <a:xfrm>
            <a:off x="5103806" y="724500"/>
            <a:ext cx="3837000" cy="3695100"/>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0" indent="0">
              <a:spcAft>
                <a:spcPts val="1200"/>
              </a:spcAft>
              <a:buNone/>
            </a:pPr>
            <a:r>
              <a:rPr lang="en-US" dirty="0">
                <a:solidFill>
                  <a:schemeClr val="bg2">
                    <a:lumMod val="50000"/>
                  </a:schemeClr>
                </a:solidFill>
              </a:rPr>
              <a:t> </a:t>
            </a:r>
          </a:p>
          <a:p>
            <a:pPr marL="285750" indent="-285750">
              <a:spcAft>
                <a:spcPts val="1200"/>
              </a:spcAft>
            </a:pPr>
            <a:endParaRPr lang="en-US" dirty="0">
              <a:solidFill>
                <a:schemeClr val="bg2">
                  <a:lumMod val="50000"/>
                </a:schemeClr>
              </a:solidFill>
            </a:endParaRPr>
          </a:p>
        </p:txBody>
      </p:sp>
      <p:sp>
        <p:nvSpPr>
          <p:cNvPr id="6" name="Text Placeholder 4"/>
          <p:cNvSpPr txBox="1">
            <a:spLocks/>
          </p:cNvSpPr>
          <p:nvPr/>
        </p:nvSpPr>
        <p:spPr>
          <a:xfrm>
            <a:off x="4475006" y="723900"/>
            <a:ext cx="3838575" cy="3695700"/>
          </a:xfrm>
          <a:prstGeom prst="rect">
            <a:avLst/>
          </a:prstGeom>
          <a:solidFill>
            <a:schemeClr val="lt1"/>
          </a:solidFill>
          <a:ln>
            <a:noFill/>
          </a:ln>
        </p:spPr>
        <p:txBody>
          <a:bodyPr spcFirstLastPara="1" wrap="square" lIns="91425" tIns="91425" rIns="91425" bIns="91425" anchor="ctr" anchorCtr="0">
            <a:normAutofit fontScale="85000" lnSpcReduction="10000"/>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sz="18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eligible for Choice in Supports for Independent Living (CSIL) – high medical care needs but able to self-direct care, request an assessment with a case manager</a:t>
            </a:r>
          </a:p>
          <a:p>
            <a:pPr marL="285750" indent="-285750">
              <a:spcAft>
                <a:spcPts val="1200"/>
              </a:spcAft>
              <a:buClrTx/>
            </a:pPr>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Choice in Supports for Independent Living (CSIL) | Island Health</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eligible for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Home Supports for Community Living (HSCL)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services, contact the CLBC facilitator to make a referral or therapist can contact the Island Health case manager.  </a:t>
            </a:r>
          </a:p>
        </p:txBody>
      </p:sp>
    </p:spTree>
    <p:extLst>
      <p:ext uri="{BB962C8B-B14F-4D97-AF65-F5344CB8AC3E}">
        <p14:creationId xmlns:p14="http://schemas.microsoft.com/office/powerpoint/2010/main" val="384608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B6D6E-BAD3-1F57-4B14-08D20E4B0468}"/>
              </a:ext>
            </a:extLst>
          </p:cNvPr>
          <p:cNvSpPr>
            <a:spLocks noGrp="1"/>
          </p:cNvSpPr>
          <p:nvPr>
            <p:ph type="title"/>
          </p:nvPr>
        </p:nvSpPr>
        <p:spPr>
          <a:xfrm>
            <a:off x="265500" y="1259131"/>
            <a:ext cx="4045200" cy="1675800"/>
          </a:xfrm>
        </p:spPr>
        <p:txBody>
          <a:bodyPr>
            <a:noAutofit/>
          </a:bodyPr>
          <a:lstStyle/>
          <a:p>
            <a:r>
              <a:rPr lang="en" sz="3600" dirty="0">
                <a:latin typeface="Open Sans SemiBold" panose="020B0706030804020204" pitchFamily="34" charset="0"/>
                <a:ea typeface="Open Sans SemiBold" panose="020B0706030804020204" pitchFamily="34" charset="0"/>
                <a:cs typeface="Open Sans SemiBold" panose="020B0706030804020204" pitchFamily="34" charset="0"/>
              </a:rPr>
              <a:t>Community Health Services:</a:t>
            </a:r>
            <a:br>
              <a:rPr lang="en" sz="3600" dirty="0">
                <a:latin typeface="Open Sans SemiBold" panose="020B0706030804020204" pitchFamily="34" charset="0"/>
                <a:ea typeface="Open Sans SemiBold" panose="020B0706030804020204" pitchFamily="34" charset="0"/>
                <a:cs typeface="Open Sans SemiBold" panose="020B0706030804020204" pitchFamily="34" charset="0"/>
              </a:rPr>
            </a:br>
            <a:r>
              <a:rPr lang="en" sz="3600" dirty="0">
                <a:latin typeface="Open Sans SemiBold" panose="020B0706030804020204" pitchFamily="34" charset="0"/>
                <a:ea typeface="Open Sans SemiBold" panose="020B0706030804020204" pitchFamily="34" charset="0"/>
                <a:cs typeface="Open Sans SemiBold" panose="020B0706030804020204" pitchFamily="34" charset="0"/>
              </a:rPr>
              <a:t>In Your Regional Health Authority</a:t>
            </a:r>
            <a:endParaRPr lang="en-CA" sz="36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 name="Subtitle 2">
            <a:extLst>
              <a:ext uri="{FF2B5EF4-FFF2-40B4-BE49-F238E27FC236}">
                <a16:creationId xmlns:a16="http://schemas.microsoft.com/office/drawing/2014/main" id="{A708B425-61FD-C22C-29D6-91661DD75EAA}"/>
              </a:ext>
            </a:extLst>
          </p:cNvPr>
          <p:cNvSpPr>
            <a:spLocks noGrp="1"/>
          </p:cNvSpPr>
          <p:nvPr>
            <p:ph type="subTitle" idx="1"/>
          </p:nvPr>
        </p:nvSpPr>
        <p:spPr>
          <a:xfrm>
            <a:off x="367500" y="3184200"/>
            <a:ext cx="4045200" cy="1235100"/>
          </a:xfrm>
        </p:spPr>
        <p:txBody>
          <a:bodyPr/>
          <a:lstStyle/>
          <a:p>
            <a:pPr marL="0" lvl="0" indent="0" algn="ctr"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Accessing Community Health Services</a:t>
            </a: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endParaRPr lang="en-CA" dirty="0"/>
          </a:p>
        </p:txBody>
      </p:sp>
      <p:sp>
        <p:nvSpPr>
          <p:cNvPr id="4" name="Text Placeholder 3">
            <a:extLst>
              <a:ext uri="{FF2B5EF4-FFF2-40B4-BE49-F238E27FC236}">
                <a16:creationId xmlns:a16="http://schemas.microsoft.com/office/drawing/2014/main" id="{F7AB95EB-7060-2EF9-BB3D-C6B8B848D9D5}"/>
              </a:ext>
            </a:extLst>
          </p:cNvPr>
          <p:cNvSpPr>
            <a:spLocks noGrp="1"/>
          </p:cNvSpPr>
          <p:nvPr>
            <p:ph type="body" idx="2"/>
          </p:nvPr>
        </p:nvSpPr>
        <p:spPr>
          <a:xfrm>
            <a:off x="4310700" y="797352"/>
            <a:ext cx="3555276" cy="3695100"/>
          </a:xfrm>
        </p:spPr>
        <p:txBody>
          <a:bodyPr/>
          <a:lstStyle/>
          <a:p>
            <a:pPr>
              <a:buClrTx/>
              <a:buFont typeface="Arial" panose="020B0604020202020204" pitchFamily="34" charset="0"/>
              <a:buChar char="•"/>
            </a:pPr>
            <a:r>
              <a:rPr lang="en-US" sz="20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Call to request services for close-to-19 or 19+ students (for safety and functional independence at home; not ongoing therapy) </a:t>
            </a:r>
          </a:p>
          <a:p>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4155209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6D01C-3196-B2F6-A2E6-E098BC7F1DE6}"/>
              </a:ext>
            </a:extLst>
          </p:cNvPr>
          <p:cNvSpPr>
            <a:spLocks noGrp="1"/>
          </p:cNvSpPr>
          <p:nvPr>
            <p:ph type="title"/>
          </p:nvPr>
        </p:nvSpPr>
        <p:spPr>
          <a:xfrm>
            <a:off x="265500" y="415128"/>
            <a:ext cx="4045200" cy="1675800"/>
          </a:xfrm>
        </p:spPr>
        <p:txBody>
          <a:bodyPr>
            <a:normAutofit fontScale="90000"/>
          </a:bodyPr>
          <a:lstStyle/>
          <a:p>
            <a:r>
              <a:rPr lang="en" dirty="0">
                <a:latin typeface="Open Sans SemiBold" panose="020B0706030804020204" pitchFamily="34" charset="0"/>
                <a:ea typeface="Open Sans SemiBold" panose="020B0706030804020204" pitchFamily="34" charset="0"/>
                <a:cs typeface="Open Sans SemiBold" panose="020B0706030804020204" pitchFamily="34" charset="0"/>
              </a:rPr>
              <a:t>Community Health Services</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 name="Subtitle 2">
            <a:extLst>
              <a:ext uri="{FF2B5EF4-FFF2-40B4-BE49-F238E27FC236}">
                <a16:creationId xmlns:a16="http://schemas.microsoft.com/office/drawing/2014/main" id="{ED54CFA4-2396-B4BF-CC55-B19E03AE93E3}"/>
              </a:ext>
            </a:extLst>
          </p:cNvPr>
          <p:cNvSpPr>
            <a:spLocks noGrp="1"/>
          </p:cNvSpPr>
          <p:nvPr>
            <p:ph type="subTitle" idx="1"/>
          </p:nvPr>
        </p:nvSpPr>
        <p:spPr>
          <a:xfrm>
            <a:off x="526800" y="2108923"/>
            <a:ext cx="4045200" cy="1235100"/>
          </a:xfrm>
        </p:spPr>
        <p:txBody>
          <a:bodyPr>
            <a:normAutofit fontScale="25000" lnSpcReduction="20000"/>
          </a:bodyPr>
          <a:lstStyle/>
          <a:p>
            <a:pPr marL="0" lvl="0" indent="0" algn="ctr" rtl="0">
              <a:spcBef>
                <a:spcPts val="0"/>
              </a:spcBef>
              <a:spcAft>
                <a:spcPts val="0"/>
              </a:spcAft>
              <a:buNone/>
            </a:pPr>
            <a:endParaRPr lang="en-US" sz="72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r>
              <a:rPr lang="en-US" sz="7200" dirty="0">
                <a:latin typeface="Open Sans SemiBold" panose="020B0706030804020204" pitchFamily="34" charset="0"/>
                <a:ea typeface="Open Sans SemiBold" panose="020B0706030804020204" pitchFamily="34" charset="0"/>
                <a:cs typeface="Open Sans SemiBold" panose="020B0706030804020204" pitchFamily="34" charset="0"/>
                <a:hlinkClick r:id="rId2"/>
              </a:rPr>
              <a:t>Accessing Community Health Services</a:t>
            </a:r>
            <a:r>
              <a:rPr lang="en-US" sz="7200" dirty="0">
                <a:latin typeface="Open Sans SemiBold" panose="020B0706030804020204" pitchFamily="34" charset="0"/>
                <a:ea typeface="Open Sans SemiBold" panose="020B0706030804020204" pitchFamily="34" charset="0"/>
                <a:cs typeface="Open Sans SemiBold" panose="020B0706030804020204" pitchFamily="34" charset="0"/>
              </a:rPr>
              <a:t> </a:t>
            </a:r>
            <a:r>
              <a:rPr lang="en-US" sz="7200" dirty="0">
                <a:solidFill>
                  <a:srgbClr val="00B050"/>
                </a:solidFill>
                <a:latin typeface="Open Sans SemiBold" panose="020B0706030804020204" pitchFamily="34" charset="0"/>
                <a:ea typeface="Open Sans SemiBold" panose="020B0706030804020204" pitchFamily="34" charset="0"/>
                <a:cs typeface="Open Sans SemiBold" panose="020B0706030804020204" pitchFamily="34" charset="0"/>
              </a:rPr>
              <a:t>in</a:t>
            </a:r>
            <a:r>
              <a:rPr lang="en-US" sz="7200" dirty="0">
                <a:latin typeface="Open Sans SemiBold" panose="020B0706030804020204" pitchFamily="34" charset="0"/>
                <a:ea typeface="Open Sans SemiBold" panose="020B0706030804020204" pitchFamily="34" charset="0"/>
                <a:cs typeface="Open Sans SemiBold" panose="020B0706030804020204" pitchFamily="34" charset="0"/>
              </a:rPr>
              <a:t>:</a:t>
            </a:r>
          </a:p>
          <a:p>
            <a:pPr marL="0" lvl="0" indent="0"/>
            <a:endParaRPr lang="en-US" sz="7200" dirty="0">
              <a:latin typeface="Open Sans SemiBold" panose="020B0706030804020204" pitchFamily="34" charset="0"/>
              <a:ea typeface="Open Sans SemiBold" panose="020B0706030804020204" pitchFamily="34" charset="0"/>
              <a:cs typeface="Open Sans SemiBold" panose="020B0706030804020204" pitchFamily="34" charset="0"/>
            </a:endParaRPr>
          </a:p>
          <a:p>
            <a:pPr algn="l">
              <a:buFont typeface="Arial" panose="020B0604020202020204" pitchFamily="34" charset="0"/>
              <a:buChar char="•"/>
            </a:pPr>
            <a:r>
              <a:rPr lang="en-CA" sz="7200" b="0" i="0" dirty="0">
                <a:solidFill>
                  <a:srgbClr val="1A5A96"/>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3"/>
              </a:rPr>
              <a:t>Fraser Health</a:t>
            </a:r>
            <a:endParaRPr lang="en-CA" sz="7200" b="0" i="0" dirty="0">
              <a:solidFill>
                <a:srgbClr val="292929"/>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algn="l">
              <a:buFont typeface="Arial" panose="020B0604020202020204" pitchFamily="34" charset="0"/>
              <a:buChar char="•"/>
            </a:pPr>
            <a:r>
              <a:rPr lang="en-CA" sz="7200" b="0" i="0" dirty="0">
                <a:solidFill>
                  <a:srgbClr val="1A5A96"/>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4"/>
              </a:rPr>
              <a:t>Interior Health</a:t>
            </a:r>
            <a:endParaRPr lang="en-CA" sz="7200" b="0" i="0" dirty="0">
              <a:solidFill>
                <a:srgbClr val="292929"/>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algn="l">
              <a:buFont typeface="Arial" panose="020B0604020202020204" pitchFamily="34" charset="0"/>
              <a:buChar char="•"/>
            </a:pPr>
            <a:r>
              <a:rPr lang="en-CA" sz="7200" b="0" i="0" dirty="0">
                <a:solidFill>
                  <a:srgbClr val="1A5A96"/>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5"/>
              </a:rPr>
              <a:t>Island Health</a:t>
            </a:r>
            <a:endParaRPr lang="en-CA" sz="7200" b="0" i="0" dirty="0">
              <a:solidFill>
                <a:srgbClr val="292929"/>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algn="l">
              <a:buFont typeface="Arial" panose="020B0604020202020204" pitchFamily="34" charset="0"/>
              <a:buChar char="•"/>
            </a:pPr>
            <a:r>
              <a:rPr lang="en-CA" sz="7200" b="0" i="0" dirty="0">
                <a:solidFill>
                  <a:srgbClr val="1A5A96"/>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6"/>
              </a:rPr>
              <a:t>Northern Health</a:t>
            </a:r>
            <a:endParaRPr lang="en-CA" sz="7200" b="0" i="0" dirty="0">
              <a:solidFill>
                <a:srgbClr val="292929"/>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a:p>
            <a:pPr algn="l">
              <a:buFont typeface="Arial" panose="020B0604020202020204" pitchFamily="34" charset="0"/>
              <a:buChar char="•"/>
            </a:pPr>
            <a:r>
              <a:rPr lang="en-CA" sz="7200" b="0" i="0" dirty="0">
                <a:solidFill>
                  <a:srgbClr val="1A5A96"/>
                </a:solidFill>
                <a:effectLst/>
                <a:latin typeface="Open Sans SemiBold" panose="020B0706030804020204" pitchFamily="34" charset="0"/>
                <a:ea typeface="Open Sans SemiBold" panose="020B0706030804020204" pitchFamily="34" charset="0"/>
                <a:cs typeface="Open Sans SemiBold" panose="020B0706030804020204" pitchFamily="34" charset="0"/>
                <a:hlinkClick r:id="rId7"/>
              </a:rPr>
              <a:t>Vancouver Coastal Health</a:t>
            </a:r>
            <a:endParaRPr lang="en-CA" sz="7200" b="0" i="0" dirty="0">
              <a:solidFill>
                <a:srgbClr val="292929"/>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a:p>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 Placeholder 3">
            <a:extLst>
              <a:ext uri="{FF2B5EF4-FFF2-40B4-BE49-F238E27FC236}">
                <a16:creationId xmlns:a16="http://schemas.microsoft.com/office/drawing/2014/main" id="{05EC9394-08DA-A122-3D72-31375D1E4A5C}"/>
              </a:ext>
            </a:extLst>
          </p:cNvPr>
          <p:cNvSpPr>
            <a:spLocks noGrp="1"/>
          </p:cNvSpPr>
          <p:nvPr>
            <p:ph type="body" idx="2"/>
          </p:nvPr>
        </p:nvSpPr>
        <p:spPr>
          <a:xfrm>
            <a:off x="4310700" y="1039675"/>
            <a:ext cx="3837000" cy="3695100"/>
          </a:xfrm>
        </p:spPr>
        <p:txBody>
          <a:bodyPr>
            <a:normAutofit lnSpcReduction="10000"/>
          </a:bodyPr>
          <a:lstStyle/>
          <a:p>
            <a:pPr marL="285750" indent="-285750">
              <a:spcAft>
                <a:spcPts val="1200"/>
              </a:spcAft>
              <a:buClrTx/>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eligible for Choice in Supports for Independent Living (CSIL) – high medical care needs but able to self-direct care, request an assessment with a case manager</a:t>
            </a:r>
          </a:p>
          <a:p>
            <a:pPr marL="285750" indent="-285750">
              <a:spcAft>
                <a:spcPts val="1200"/>
              </a:spcAft>
              <a:buClrTx/>
              <a:buFont typeface="Arial" panose="020B0604020202020204" pitchFamily="34" charset="0"/>
              <a:buChar char="•"/>
            </a:pPr>
            <a:r>
              <a:rPr lang="en-US" sz="1600" dirty="0">
                <a:latin typeface="Open Sans SemiBold" panose="020B0706030804020204" pitchFamily="34" charset="0"/>
                <a:ea typeface="Open Sans SemiBold" panose="020B0706030804020204" pitchFamily="34" charset="0"/>
                <a:cs typeface="Open Sans SemiBold" panose="020B0706030804020204" pitchFamily="34" charset="0"/>
                <a:hlinkClick r:id="rId8"/>
              </a:rPr>
              <a:t>Choice in Supports for Independent Living (CSIL) </a:t>
            </a:r>
            <a:endParaRPr lang="en-US" sz="16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buClrTx/>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eligible for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9"/>
              </a:rPr>
              <a:t>Home Supports for Community Living (HSCL)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services, contact the CLBC facilitator to make a referral or therapist can contact your Community Health Services case manager.  </a:t>
            </a:r>
          </a:p>
          <a:p>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536426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2"/>
          <p:cNvSpPr txBox="1">
            <a:spLocks noGrp="1"/>
          </p:cNvSpPr>
          <p:nvPr>
            <p:ph type="title"/>
          </p:nvPr>
        </p:nvSpPr>
        <p:spPr>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Advocacy and Family Support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192" name="Google Shape;192;p32"/>
          <p:cNvSpPr txBox="1">
            <a:spLocks noGrp="1"/>
          </p:cNvSpPr>
          <p:nvPr>
            <p:ph type="subTitle" idx="1"/>
          </p:nvPr>
        </p:nvSpPr>
        <p:spPr>
          <a:prstGeom prst="rect">
            <a:avLst/>
          </a:prstGeom>
        </p:spPr>
        <p:txBody>
          <a:bodyPr spcFirstLastPara="1" wrap="square" lIns="91425" tIns="91425" rIns="91425" bIns="91425" anchor="t" anchorCtr="0">
            <a:normAutofit fontScale="92500" lnSpcReduction="10000"/>
          </a:bodyPr>
          <a:lstStyle/>
          <a:p>
            <a:pPr marL="0" lvl="0" indent="0" algn="ctr"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Community organizations providing advocacy support and information for childhood and adulthood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6" name="Text Placeholder 4"/>
          <p:cNvSpPr txBox="1">
            <a:spLocks/>
          </p:cNvSpPr>
          <p:nvPr/>
        </p:nvSpPr>
        <p:spPr>
          <a:xfrm>
            <a:off x="4835971" y="266274"/>
            <a:ext cx="4010078" cy="4429015"/>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dirty="0">
                <a:solidFill>
                  <a:schemeClr val="bg2">
                    <a:lumMod val="50000"/>
                  </a:schemeClr>
                </a:solidFill>
                <a:hlinkClick r:id="rId3"/>
              </a:rPr>
              <a:t>Family Support – Community Living Victoria </a:t>
            </a:r>
            <a:endParaRPr lang="en-US" dirty="0">
              <a:solidFill>
                <a:schemeClr val="bg2">
                  <a:lumMod val="50000"/>
                </a:schemeClr>
              </a:solidFill>
            </a:endParaRPr>
          </a:p>
          <a:p>
            <a:pPr marL="285750" indent="-285750">
              <a:spcAft>
                <a:spcPts val="1200"/>
              </a:spcAft>
              <a:buClrTx/>
            </a:pPr>
            <a:r>
              <a:rPr lang="en-US" dirty="0">
                <a:solidFill>
                  <a:schemeClr val="bg2">
                    <a:lumMod val="50000"/>
                  </a:schemeClr>
                </a:solidFill>
                <a:hlinkClick r:id="rId4"/>
              </a:rPr>
              <a:t>Family Support Institute</a:t>
            </a:r>
            <a:endParaRPr lang="en-US" dirty="0">
              <a:solidFill>
                <a:schemeClr val="bg2">
                  <a:lumMod val="50000"/>
                </a:schemeClr>
              </a:solidFill>
            </a:endParaRPr>
          </a:p>
          <a:p>
            <a:pPr marL="285750" indent="-285750">
              <a:spcAft>
                <a:spcPts val="1200"/>
              </a:spcAft>
              <a:buClrTx/>
            </a:pPr>
            <a:r>
              <a:rPr lang="en-US" dirty="0">
                <a:solidFill>
                  <a:schemeClr val="bg2">
                    <a:lumMod val="50000"/>
                  </a:schemeClr>
                </a:solidFill>
                <a:hlinkClick r:id="rId5"/>
              </a:rPr>
              <a:t>Inclusion BC</a:t>
            </a:r>
            <a:endParaRPr lang="en-US" dirty="0">
              <a:solidFill>
                <a:schemeClr val="bg2">
                  <a:lumMod val="50000"/>
                </a:schemeClr>
              </a:solidFill>
            </a:endParaRPr>
          </a:p>
          <a:p>
            <a:pPr marL="285750" indent="-285750">
              <a:spcAft>
                <a:spcPts val="1200"/>
              </a:spcAft>
              <a:buClrTx/>
            </a:pPr>
            <a:r>
              <a:rPr lang="en-US" dirty="0">
                <a:solidFill>
                  <a:schemeClr val="bg2">
                    <a:lumMod val="50000"/>
                  </a:schemeClr>
                </a:solidFill>
                <a:hlinkClick r:id="rId6"/>
              </a:rPr>
              <a:t>Disability Resource Centre Victoria</a:t>
            </a:r>
            <a:endParaRPr lang="en-US" dirty="0">
              <a:solidFill>
                <a:schemeClr val="bg2">
                  <a:lumMod val="50000"/>
                </a:schemeClr>
              </a:solidFill>
            </a:endParaRPr>
          </a:p>
          <a:p>
            <a:pPr marL="285750" indent="-285750">
              <a:spcAft>
                <a:spcPts val="1200"/>
              </a:spcAft>
              <a:buClrTx/>
            </a:pPr>
            <a:r>
              <a:rPr lang="en-US" dirty="0">
                <a:solidFill>
                  <a:schemeClr val="bg2">
                    <a:lumMod val="50000"/>
                  </a:schemeClr>
                </a:solidFill>
                <a:hlinkClick r:id="rId7"/>
              </a:rPr>
              <a:t>Disability Alliance BC</a:t>
            </a:r>
            <a:endParaRPr lang="en-US" dirty="0">
              <a:solidFill>
                <a:schemeClr val="bg2">
                  <a:lumMod val="50000"/>
                </a:schemeClr>
              </a:solidFill>
            </a:endParaRPr>
          </a:p>
        </p:txBody>
      </p:sp>
      <p:sp>
        <p:nvSpPr>
          <p:cNvPr id="8" name="Text Placeholder 4"/>
          <p:cNvSpPr txBox="1">
            <a:spLocks/>
          </p:cNvSpPr>
          <p:nvPr/>
        </p:nvSpPr>
        <p:spPr>
          <a:xfrm>
            <a:off x="4611846" y="512367"/>
            <a:ext cx="4010078" cy="4429015"/>
          </a:xfrm>
          <a:prstGeom prst="rect">
            <a:avLst/>
          </a:prstGeom>
          <a:solidFill>
            <a:schemeClr val="lt1"/>
          </a:solidFill>
          <a:ln>
            <a:noFill/>
          </a:ln>
        </p:spPr>
        <p:txBody>
          <a:bodyPr spcFirstLastPara="1" wrap="square" lIns="91425" tIns="91425" rIns="91425" bIns="91425" anchor="ctr" anchorCtr="0">
            <a:normAutofit lnSpcReduction="10000"/>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Disability Resource Centre Victoria</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(Victoria)</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endParaRP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Family Support – Community Living Victoria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(Victoria)</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8"/>
            </a:endParaRP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8"/>
              </a:rPr>
              <a:t>BC Representative for Children and Youth</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Family Support Institute</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Inclusion BC</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9"/>
              </a:rPr>
              <a:t>Office of the Advocate for Service Quality</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0" indent="0">
              <a:spcAft>
                <a:spcPts val="1200"/>
              </a:spcAft>
              <a:buClrTx/>
              <a:buNone/>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5"/>
          <p:cNvSpPr txBox="1">
            <a:spLocks noGrp="1"/>
          </p:cNvSpPr>
          <p:nvPr>
            <p:ph type="title"/>
          </p:nvPr>
        </p:nvSpPr>
        <p:spPr>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Child and Youth Services MCFD in BC</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13" name="Google Shape;213;p35"/>
          <p:cNvSpPr txBox="1">
            <a:spLocks noGrp="1"/>
          </p:cNvSpPr>
          <p:nvPr>
            <p:ph type="subTitle" idx="1"/>
          </p:nvPr>
        </p:nvSpPr>
        <p:spPr>
          <a:xfrm>
            <a:off x="265500" y="2726874"/>
            <a:ext cx="4045200" cy="2214508"/>
          </a:xfrm>
          <a:prstGeom prst="rect">
            <a:avLst/>
          </a:prstGeom>
        </p:spPr>
        <p:txBody>
          <a:bodyPr spcFirstLastPara="1" wrap="square" lIns="91425" tIns="91425" rIns="91425" bIns="91425" anchor="t" anchorCtr="0">
            <a:normAutofit fontScale="85000" lnSpcReduction="20000"/>
          </a:bodyPr>
          <a:lstStyle/>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Child &amp; Family Services Office for Victoria (Chatterton Way) - Province of British Columbia (gov.bc.ca)</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p>
          <a:p>
            <a:pPr marL="0" lvl="0" indent="0"/>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Child &amp; Family Services Office - Province of British Columbia (gov.bc.ca)</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p>
          <a:p>
            <a:pPr marL="0" lvl="0" indent="0"/>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p:cNvSpPr>
          <p:nvPr/>
        </p:nvSpPr>
        <p:spPr>
          <a:xfrm>
            <a:off x="4897617" y="512367"/>
            <a:ext cx="4010078" cy="4429015"/>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Service continues until 19 years old. Can access support of a Child and Youth with Support Needs Social Worker.</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Assistance with CLBC referrals, respite, guardianship, mental health referrals, PWD applications, etc… </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Eligibility: your child has Autism, Intellectual Disability and/or is on At-Home Program.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5"/>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600" dirty="0">
                <a:latin typeface="Open Sans SemiBold" panose="020B0706030804020204" pitchFamily="34" charset="0"/>
                <a:ea typeface="Open Sans SemiBold" panose="020B0706030804020204" pitchFamily="34" charset="0"/>
                <a:cs typeface="Open Sans SemiBold" panose="020B0706030804020204" pitchFamily="34" charset="0"/>
              </a:rPr>
              <a:t>At Home Program</a:t>
            </a:r>
            <a:endParaRPr sz="36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13" name="Google Shape;213;p35"/>
          <p:cNvSpPr txBox="1">
            <a:spLocks noGrp="1"/>
          </p:cNvSpPr>
          <p:nvPr>
            <p:ph type="subTitle" idx="1"/>
          </p:nvPr>
        </p:nvSpPr>
        <p:spPr>
          <a:xfrm>
            <a:off x="283230" y="2715475"/>
            <a:ext cx="4045200" cy="1235100"/>
          </a:xfrm>
          <a:prstGeom prst="rect">
            <a:avLst/>
          </a:prstGeom>
        </p:spPr>
        <p:txBody>
          <a:bodyPr spcFirstLastPara="1" wrap="square" lIns="91425" tIns="91425" rIns="91425" bIns="91425" anchor="t" anchorCtr="0">
            <a:normAutofit fontScale="92500"/>
          </a:bodyPr>
          <a:lstStyle/>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The At Home Program - Eligibility and Application - Province of British Columbia (gov.bc.ca)</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p:cNvSpPr>
          <p:nvPr/>
        </p:nvSpPr>
        <p:spPr>
          <a:xfrm>
            <a:off x="4850692" y="282970"/>
            <a:ext cx="4010078" cy="4429015"/>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Medical benefits ends at 18 </a:t>
            </a:r>
            <a:r>
              <a:rPr lang="en-US" dirty="0" err="1">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y.o</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Respite benefits ends at 19 </a:t>
            </a:r>
            <a:r>
              <a:rPr lang="en-US" dirty="0" err="1">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y.o</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a:t>
            </a: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Are you getting all your medical products? Supplies will transition to adult PWD program</a:t>
            </a:r>
          </a:p>
        </p:txBody>
      </p:sp>
    </p:spTree>
    <p:extLst>
      <p:ext uri="{BB962C8B-B14F-4D97-AF65-F5344CB8AC3E}">
        <p14:creationId xmlns:p14="http://schemas.microsoft.com/office/powerpoint/2010/main" val="1726614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5"/>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Autism Funding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13" name="Google Shape;213;p35"/>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Autism funding - Province of British Columbia (gov.bc.ca)</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p:cNvSpPr>
          <p:nvPr/>
        </p:nvSpPr>
        <p:spPr>
          <a:xfrm>
            <a:off x="4844956" y="344056"/>
            <a:ext cx="4010078" cy="4429015"/>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Ends at 19 years old</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Connect with Child and Youth with Support Needs Social Worker if needing assistance with this program</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Can support funding for therapy as well as equipment</a:t>
            </a:r>
          </a:p>
        </p:txBody>
      </p:sp>
    </p:spTree>
    <p:extLst>
      <p:ext uri="{BB962C8B-B14F-4D97-AF65-F5344CB8AC3E}">
        <p14:creationId xmlns:p14="http://schemas.microsoft.com/office/powerpoint/2010/main" val="279750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265500" y="1359715"/>
            <a:ext cx="4045200" cy="16758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Community Living British Columbia</a:t>
            </a:r>
            <a:br>
              <a:rPr lang="en" dirty="0">
                <a:latin typeface="Open Sans SemiBold" panose="020B0706030804020204" pitchFamily="34" charset="0"/>
                <a:ea typeface="Open Sans SemiBold" panose="020B0706030804020204" pitchFamily="34" charset="0"/>
                <a:cs typeface="Open Sans SemiBold" panose="020B0706030804020204" pitchFamily="34" charset="0"/>
              </a:rPr>
            </a:br>
            <a:r>
              <a:rPr lang="en" dirty="0">
                <a:latin typeface="Open Sans SemiBold" panose="020B0706030804020204" pitchFamily="34" charset="0"/>
                <a:ea typeface="Open Sans SemiBold" panose="020B0706030804020204" pitchFamily="34" charset="0"/>
                <a:cs typeface="Open Sans SemiBold" panose="020B0706030804020204" pitchFamily="34" charset="0"/>
              </a:rPr>
              <a:t>(CLBC)</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74" name="Google Shape;74;p14"/>
          <p:cNvSpPr txBox="1">
            <a:spLocks noGrp="1"/>
          </p:cNvSpPr>
          <p:nvPr>
            <p:ph type="subTitle" idx="1"/>
          </p:nvPr>
        </p:nvSpPr>
        <p:spPr>
          <a:xfrm>
            <a:off x="265500" y="3110923"/>
            <a:ext cx="4045200" cy="1235100"/>
          </a:xfrm>
          <a:prstGeom prst="rect">
            <a:avLst/>
          </a:prstGeom>
        </p:spPr>
        <p:txBody>
          <a:bodyPr spcFirstLastPara="1" wrap="square" lIns="91425" tIns="91425" rIns="91425" bIns="91425" anchor="t" anchorCtr="0">
            <a:normAutofit fontScale="77500" lnSpcReduction="20000"/>
          </a:bodyPr>
          <a:lstStyle/>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Am I Eligible for CLBC Support? - Community Living BC</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p>
          <a:p>
            <a:pPr marL="0" lvl="0" indent="0"/>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How to Get Support at Community Living BC</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p>
          <a:p>
            <a:pPr marL="0" lvl="0" indent="0"/>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73" name="Google Shape;73;p14"/>
          <p:cNvSpPr txBox="1">
            <a:spLocks noGrp="1"/>
          </p:cNvSpPr>
          <p:nvPr>
            <p:ph type="body" idx="2"/>
          </p:nvPr>
        </p:nvSpPr>
        <p:spPr>
          <a:xfrm>
            <a:off x="4310700" y="432800"/>
            <a:ext cx="3837000" cy="4448710"/>
          </a:xfrm>
          <a:prstGeom prst="rect">
            <a:avLst/>
          </a:prstGeom>
          <a:solidFill>
            <a:schemeClr val="bg1"/>
          </a:solidFill>
        </p:spPr>
        <p:txBody>
          <a:bodyPr spcFirstLastPara="1" wrap="square" lIns="91425" tIns="91425" rIns="91425" bIns="91425" anchor="ctr" anchorCtr="0">
            <a:normAutofit/>
          </a:bodyPr>
          <a:lstStyle/>
          <a:p>
            <a:pPr marL="0" lvl="0" indent="0">
              <a:buNone/>
            </a:pPr>
            <a:endParaRPr lang="en-US" b="1"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endParaRPr lang="en-US" sz="1300" b="1"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buFont typeface="Arial" panose="020B0604020202020204" pitchFamily="34" charset="0"/>
              <a:buChar char="•"/>
            </a:pPr>
            <a:r>
              <a:rPr lang="en-US" sz="1300" b="1"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Developmental Disability</a:t>
            </a:r>
          </a:p>
          <a:p>
            <a:pPr marL="742950" lvl="1" indent="-285750">
              <a:spcBef>
                <a:spcPts val="1200"/>
              </a:spcBef>
              <a:buClrTx/>
              <a:buFont typeface="Arial" panose="020B0604020202020204" pitchFamily="34" charset="0"/>
              <a:buChar char="•"/>
            </a:pPr>
            <a:r>
              <a:rPr lang="en-US" sz="13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19 years or older</a:t>
            </a:r>
          </a:p>
          <a:p>
            <a:pPr marL="742950" lvl="1" indent="-285750">
              <a:spcBef>
                <a:spcPts val="1200"/>
              </a:spcBef>
              <a:buClrTx/>
              <a:buFont typeface="Arial" panose="020B0604020202020204" pitchFamily="34" charset="0"/>
              <a:buChar char="•"/>
            </a:pPr>
            <a:r>
              <a:rPr lang="en-US" sz="13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Impaired intellectual functioning</a:t>
            </a:r>
          </a:p>
          <a:p>
            <a:pPr marL="742950" lvl="1" indent="-285750">
              <a:spcBef>
                <a:spcPts val="1200"/>
              </a:spcBef>
              <a:buClrTx/>
              <a:buFont typeface="Arial" panose="020B0604020202020204" pitchFamily="34" charset="0"/>
              <a:buChar char="•"/>
            </a:pPr>
            <a:r>
              <a:rPr lang="en-US" sz="13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Impaired adaptive functioning</a:t>
            </a:r>
          </a:p>
          <a:p>
            <a:pPr marL="742950" lvl="1" indent="-285750">
              <a:spcBef>
                <a:spcPts val="1200"/>
              </a:spcBef>
              <a:buClrTx/>
              <a:buFont typeface="Arial" panose="020B0604020202020204" pitchFamily="34" charset="0"/>
              <a:buChar char="•"/>
            </a:pPr>
            <a:r>
              <a:rPr lang="en-US" sz="13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Impairments started before age 18</a:t>
            </a:r>
          </a:p>
          <a:p>
            <a:pPr marL="285750" indent="-285750">
              <a:spcAft>
                <a:spcPts val="1200"/>
              </a:spcAft>
              <a:buClrTx/>
              <a:buFont typeface="Arial" panose="020B0604020202020204" pitchFamily="34" charset="0"/>
              <a:buChar char="•"/>
            </a:pPr>
            <a:endParaRPr lang="en-US" sz="13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buFont typeface="Arial" panose="020B0604020202020204" pitchFamily="34" charset="0"/>
              <a:buChar char="•"/>
            </a:pPr>
            <a:r>
              <a:rPr lang="en-US" sz="1300" b="1"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Personalized Supports Initiative</a:t>
            </a:r>
          </a:p>
          <a:p>
            <a:pPr marL="742950" lvl="1" indent="-285750">
              <a:spcBef>
                <a:spcPts val="1200"/>
              </a:spcBef>
              <a:buClrTx/>
              <a:buFont typeface="Arial" panose="020B0604020202020204" pitchFamily="34" charset="0"/>
              <a:buChar char="•"/>
            </a:pPr>
            <a:r>
              <a:rPr lang="en-US" sz="13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19 years or older</a:t>
            </a:r>
          </a:p>
          <a:p>
            <a:pPr marL="742950" lvl="1" indent="-285750">
              <a:spcBef>
                <a:spcPts val="1200"/>
              </a:spcBef>
              <a:buClrTx/>
              <a:buFont typeface="Arial" panose="020B0604020202020204" pitchFamily="34" charset="0"/>
              <a:buChar char="•"/>
            </a:pPr>
            <a:r>
              <a:rPr lang="en-US" sz="13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Significant limitation in adaptive functioning</a:t>
            </a:r>
          </a:p>
          <a:p>
            <a:pPr marL="742950" lvl="1" indent="-285750">
              <a:spcBef>
                <a:spcPts val="1200"/>
              </a:spcBef>
              <a:buClrTx/>
              <a:buFont typeface="Arial" panose="020B0604020202020204" pitchFamily="34" charset="0"/>
              <a:buChar char="•"/>
            </a:pPr>
            <a:r>
              <a:rPr lang="en-US" sz="1300" b="1"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AND</a:t>
            </a:r>
          </a:p>
          <a:p>
            <a:pPr marL="742950" lvl="1" indent="-285750">
              <a:spcBef>
                <a:spcPts val="1200"/>
              </a:spcBef>
              <a:buClrTx/>
              <a:buFont typeface="Arial" panose="020B0604020202020204" pitchFamily="34" charset="0"/>
              <a:buChar char="•"/>
            </a:pPr>
            <a:r>
              <a:rPr lang="en-US" sz="13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FASD or ASD</a:t>
            </a:r>
          </a:p>
          <a:p>
            <a:pPr marL="285750" indent="-285750">
              <a:spcAft>
                <a:spcPts val="1200"/>
              </a:spcAft>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pP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265500" y="655627"/>
            <a:ext cx="4045200" cy="1675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CLBC</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74" name="Google Shape;74;p14"/>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The Welcome and Planning Process - Community Living BC</a:t>
            </a:r>
            <a:r>
              <a:rPr lang="en-US" dirty="0">
                <a:latin typeface="Open Sans SemiBold" panose="020B0706030804020204" pitchFamily="34" charset="0"/>
                <a:ea typeface="Open Sans SemiBold" panose="020B0706030804020204" pitchFamily="34" charset="0"/>
                <a:cs typeface="Open Sans SemiBold" panose="020B0706030804020204" pitchFamily="34" charset="0"/>
              </a:rPr>
              <a:t>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73" name="Google Shape;73;p14"/>
          <p:cNvSpPr txBox="1">
            <a:spLocks noGrp="1"/>
          </p:cNvSpPr>
          <p:nvPr>
            <p:ph type="body" idx="2"/>
          </p:nvPr>
        </p:nvSpPr>
        <p:spPr>
          <a:xfrm>
            <a:off x="4939500" y="724200"/>
            <a:ext cx="3837000" cy="3580171"/>
          </a:xfrm>
          <a:prstGeom prst="rect">
            <a:avLst/>
          </a:prstGeom>
          <a:solidFill>
            <a:schemeClr val="lt1"/>
          </a:solidFill>
        </p:spPr>
        <p:txBody>
          <a:bodyPr spcFirstLastPara="1" wrap="square" lIns="91425" tIns="91425" rIns="91425" bIns="91425" anchor="ctr" anchorCtr="0">
            <a:normAutofit/>
          </a:bodyPr>
          <a:lstStyle/>
          <a:p>
            <a:pPr marL="285750" indent="-285750">
              <a:spcAft>
                <a:spcPts val="1200"/>
              </a:spcAft>
              <a:buClrTx/>
              <a:buFont typeface="Arial" panose="020B0604020202020204" pitchFamily="34" charset="0"/>
              <a:buChar char="•"/>
            </a:pPr>
            <a:r>
              <a:rPr lang="en-US" sz="18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Attend Welcome Workshops</a:t>
            </a:r>
          </a:p>
          <a:p>
            <a:pPr marL="285750" indent="-285750">
              <a:spcAft>
                <a:spcPts val="1200"/>
              </a:spcAft>
              <a:buClrTx/>
              <a:buFont typeface="Arial" panose="020B0604020202020204" pitchFamily="34" charset="0"/>
              <a:buChar char="•"/>
            </a:pPr>
            <a:r>
              <a:rPr lang="en-US" sz="18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Meet your facilitator</a:t>
            </a:r>
          </a:p>
          <a:p>
            <a:pPr marL="285750" indent="-285750">
              <a:spcAft>
                <a:spcPts val="1200"/>
              </a:spcAft>
              <a:buClrTx/>
              <a:buFont typeface="Arial" panose="020B0604020202020204" pitchFamily="34" charset="0"/>
              <a:buChar char="•"/>
            </a:pPr>
            <a:r>
              <a:rPr lang="en-US" sz="18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Complete interviews with facilitator for an assessment of support needs before turning 19 years old</a:t>
            </a:r>
          </a:p>
          <a:p>
            <a:pPr marL="285750" indent="-285750">
              <a:spcAft>
                <a:spcPts val="1200"/>
              </a:spcAft>
            </a:pPr>
            <a:endParaRPr sz="18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561067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51" y="1554025"/>
            <a:ext cx="4045200" cy="1675800"/>
          </a:xfrm>
        </p:spPr>
        <p:txBody>
          <a:bodyPr>
            <a:normAutofit fontScale="90000"/>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CLBC Complaints Resolution Process</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 name="Subtitle 2"/>
          <p:cNvSpPr>
            <a:spLocks noGrp="1"/>
          </p:cNvSpPr>
          <p:nvPr>
            <p:ph type="subTitle" idx="1"/>
          </p:nvPr>
        </p:nvSpPr>
        <p:spPr>
          <a:xfrm>
            <a:off x="367500" y="3426962"/>
            <a:ext cx="4045200" cy="1235100"/>
          </a:xfrm>
        </p:spPr>
        <p:txBody>
          <a:bodyPr/>
          <a:lstStyle/>
          <a:p>
            <a:r>
              <a:rPr lang="en-CA"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Complaints - Community Living BC</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 Placeholder 3"/>
          <p:cNvSpPr>
            <a:spLocks noGrp="1"/>
          </p:cNvSpPr>
          <p:nvPr>
            <p:ph type="body" idx="2"/>
          </p:nvPr>
        </p:nvSpPr>
        <p:spPr/>
        <p:txBody>
          <a:bodyPr/>
          <a:lstStyle/>
          <a:p>
            <a:endParaRPr lang="en-CA"/>
          </a:p>
        </p:txBody>
      </p:sp>
      <p:sp>
        <p:nvSpPr>
          <p:cNvPr id="5" name="Text Placeholder 4"/>
          <p:cNvSpPr txBox="1">
            <a:spLocks/>
          </p:cNvSpPr>
          <p:nvPr/>
        </p:nvSpPr>
        <p:spPr>
          <a:xfrm>
            <a:off x="4835971" y="297097"/>
            <a:ext cx="4010078" cy="4429015"/>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Contact the facilitator whenever you have a concern or question. </a:t>
            </a:r>
          </a:p>
          <a:p>
            <a:pPr marL="285750" indent="-285750">
              <a:spcAft>
                <a:spcPts val="1200"/>
              </a:spcAft>
              <a:buClrTx/>
            </a:pP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Need more help? Can submit online or can all the Quality Assurance office at </a:t>
            </a:r>
            <a:r>
              <a:rPr lang="en-CA" b="1"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1-855-664-7972 </a:t>
            </a: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0" indent="0">
              <a:spcAft>
                <a:spcPts val="1200"/>
              </a:spcAft>
              <a:buClrTx/>
              <a:buNone/>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77081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1699" y="239542"/>
            <a:ext cx="8520600" cy="707400"/>
          </a:xfrm>
        </p:spPr>
        <p:txBody>
          <a:bodyPr>
            <a:normAutofit fontScale="90000"/>
          </a:bodyPr>
          <a:lstStyle/>
          <a:p>
            <a:pPr algn="ctr"/>
            <a:r>
              <a:rPr lang="en-US" dirty="0">
                <a:latin typeface="Open Sans SemiBold" panose="020B0706030804020204" pitchFamily="34" charset="0"/>
                <a:ea typeface="Open Sans SemiBold" panose="020B0706030804020204" pitchFamily="34" charset="0"/>
                <a:cs typeface="Open Sans SemiBold" panose="020B0706030804020204" pitchFamily="34" charset="0"/>
              </a:rPr>
              <a:t>Ages 11-15 Years Old + </a:t>
            </a:r>
            <a:br>
              <a:rPr lang="en-US" dirty="0"/>
            </a:br>
            <a:endParaRPr lang="en-CA" dirty="0"/>
          </a:p>
        </p:txBody>
      </p:sp>
      <p:sp>
        <p:nvSpPr>
          <p:cNvPr id="4" name="TextBox 3">
            <a:extLst>
              <a:ext uri="{FF2B5EF4-FFF2-40B4-BE49-F238E27FC236}">
                <a16:creationId xmlns:a16="http://schemas.microsoft.com/office/drawing/2014/main" id="{503F6E58-5C3E-29BA-6506-1B2ABCD1F5A6}"/>
              </a:ext>
            </a:extLst>
          </p:cNvPr>
          <p:cNvSpPr txBox="1"/>
          <p:nvPr/>
        </p:nvSpPr>
        <p:spPr>
          <a:xfrm>
            <a:off x="216005" y="818706"/>
            <a:ext cx="7077929" cy="4247317"/>
          </a:xfrm>
          <a:prstGeom prst="rect">
            <a:avLst/>
          </a:prstGeom>
          <a:noFill/>
        </p:spPr>
        <p:txBody>
          <a:bodyPr wrap="square">
            <a:spAutoFit/>
          </a:bodyPr>
          <a:lstStyle/>
          <a:p>
            <a:pPr marL="285750" indent="-285750">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Has a psychoeducational or neuro-psychoeducational assessment been completed?</a:t>
            </a:r>
          </a:p>
          <a:p>
            <a:endPar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742950" lvl="1" indent="-285750">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so and the student has been deemed eligible for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Community Living BC (CLBC) services,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has the one-page CLBC psychologist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assessor form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also been completed?</a:t>
            </a:r>
          </a:p>
          <a:p>
            <a:pPr lvl="1"/>
            <a:endPar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Are you actively connected with a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Child and Youth with Special Needs Social Worker (CYSN-SW)</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if eligible for this service? </a:t>
            </a:r>
          </a:p>
          <a:p>
            <a:pPr marL="0" lvl="7"/>
            <a:endPar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Are you connected with the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At-Home Program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eligible for this service? </a:t>
            </a:r>
          </a:p>
          <a:p>
            <a:pPr marL="285750" lvl="7" indent="-285750">
              <a:buFont typeface="Arial" panose="020B0604020202020204" pitchFamily="34" charset="0"/>
              <a:buChar char="•"/>
            </a:pPr>
            <a:endPar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Are you connected with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7"/>
              </a:rPr>
              <a:t>Child and Youth Mental Health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requiring this service? </a:t>
            </a:r>
          </a:p>
          <a:p>
            <a:pPr marL="285750" lvl="7" indent="-285750">
              <a:buFont typeface="Arial" panose="020B0604020202020204" pitchFamily="34" charset="0"/>
              <a:buChar char="•"/>
            </a:pPr>
            <a:endParaRPr lang="en-US" sz="1200" dirty="0">
              <a:solidFill>
                <a:schemeClr val="bg2">
                  <a:lumMod val="50000"/>
                </a:schemeClr>
              </a:solidFill>
              <a:ea typeface="Open Sans" panose="020B0604020202020204" charset="0"/>
              <a:cs typeface="Open Sans" panose="020B0604020202020204" charset="0"/>
            </a:endParaRPr>
          </a:p>
          <a:p>
            <a:endParaRPr lang="en-CA" dirty="0"/>
          </a:p>
        </p:txBody>
      </p:sp>
    </p:spTree>
    <p:extLst>
      <p:ext uri="{BB962C8B-B14F-4D97-AF65-F5344CB8AC3E}">
        <p14:creationId xmlns:p14="http://schemas.microsoft.com/office/powerpoint/2010/main" val="2298665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5"/>
          <p:cNvSpPr txBox="1">
            <a:spLocks noGrp="1"/>
          </p:cNvSpPr>
          <p:nvPr>
            <p:ph type="title"/>
          </p:nvPr>
        </p:nvSpPr>
        <p:spPr>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Secondary Education in BC</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13" name="Google Shape;213;p35"/>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Certificates of Graduation - Province of British Columbia (gov.bc.ca)</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12" name="Google Shape;212;p35"/>
          <p:cNvSpPr txBox="1">
            <a:spLocks noGrp="1"/>
          </p:cNvSpPr>
          <p:nvPr>
            <p:ph type="body" idx="2"/>
          </p:nvPr>
        </p:nvSpPr>
        <p:spPr>
          <a:xfrm>
            <a:off x="4518019" y="724200"/>
            <a:ext cx="3837000" cy="3695100"/>
          </a:xfrm>
          <a:prstGeom prst="rect">
            <a:avLst/>
          </a:prstGeom>
          <a:solidFill>
            <a:schemeClr val="lt1"/>
          </a:solidFill>
        </p:spPr>
        <p:txBody>
          <a:bodyPr spcFirstLastPara="1" wrap="square" lIns="91425" tIns="91425" rIns="91425" bIns="91425" anchor="ctr" anchorCtr="0">
            <a:normAutofit/>
          </a:bodyPr>
          <a:lstStyle/>
          <a:p>
            <a:pPr marL="285750" indent="-285750">
              <a:spcAft>
                <a:spcPts val="1200"/>
              </a:spcAft>
              <a:buClrTx/>
              <a:buFont typeface="Arial" panose="020B0604020202020204" pitchFamily="34" charset="0"/>
              <a:buChar char="•"/>
            </a:pPr>
            <a:r>
              <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Is your student completing a Dogwood or Evergreen Certificate? </a:t>
            </a:r>
          </a:p>
          <a:p>
            <a:pPr marL="285750" indent="-285750">
              <a:spcAft>
                <a:spcPts val="1200"/>
              </a:spcAft>
              <a:buClrTx/>
              <a:buFont typeface="Arial" panose="020B0604020202020204" pitchFamily="34" charset="0"/>
              <a:buChar char="•"/>
            </a:pPr>
            <a:r>
              <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Will your student be eligible to return for at 12+ school year?</a:t>
            </a:r>
          </a:p>
          <a:p>
            <a:pPr marL="285750" indent="-285750">
              <a:spcAft>
                <a:spcPts val="1200"/>
              </a:spcAft>
              <a:buClrTx/>
              <a:buFont typeface="Arial" panose="020B0604020202020204" pitchFamily="34" charset="0"/>
              <a:buChar char="•"/>
            </a:pPr>
            <a:r>
              <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Will your student be participating in grad activities? Any supports needed to participate in these activities? </a:t>
            </a:r>
          </a:p>
        </p:txBody>
      </p:sp>
    </p:spTree>
    <p:extLst>
      <p:ext uri="{BB962C8B-B14F-4D97-AF65-F5344CB8AC3E}">
        <p14:creationId xmlns:p14="http://schemas.microsoft.com/office/powerpoint/2010/main" val="162529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 name="TextBox 1"/>
          <p:cNvSpPr txBox="1"/>
          <p:nvPr/>
        </p:nvSpPr>
        <p:spPr>
          <a:xfrm>
            <a:off x="4654868" y="822649"/>
            <a:ext cx="3500438" cy="3539430"/>
          </a:xfrm>
          <a:prstGeom prst="rect">
            <a:avLst/>
          </a:prstGeom>
          <a:solidFill>
            <a:schemeClr val="bg1"/>
          </a:solidFill>
        </p:spPr>
        <p:txBody>
          <a:bodyPr wrap="square" rtlCol="0">
            <a:spAutoFit/>
          </a:bodyPr>
          <a:lstStyle/>
          <a:p>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Steps-Forward</a:t>
            </a: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285750" indent="-285750">
              <a:buFont typeface="Arial" panose="020B0604020202020204" pitchFamily="34" charset="0"/>
              <a:buChar char="•"/>
            </a:pPr>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Pathways (Camosun College)</a:t>
            </a:r>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hlinkClick r:id="rId5"/>
              </a:rPr>
              <a:t>Employment and Training Program (</a:t>
            </a:r>
            <a:r>
              <a:rPr lang="en-US" sz="1400" dirty="0" err="1">
                <a:latin typeface="Open Sans SemiBold" panose="020B0706030804020204" pitchFamily="34" charset="0"/>
                <a:ea typeface="Open Sans SemiBold" panose="020B0706030804020204" pitchFamily="34" charset="0"/>
                <a:cs typeface="Open Sans SemiBold" panose="020B0706030804020204" pitchFamily="34" charset="0"/>
                <a:hlinkClick r:id="rId5"/>
              </a:rPr>
              <a:t>Camosun</a:t>
            </a: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hlinkClick r:id="rId5"/>
              </a:rPr>
              <a:t> College)</a:t>
            </a:r>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hlinkClick r:id="rId6"/>
              </a:rPr>
              <a:t>Education and Career Planning Certificate (Camosun College)</a:t>
            </a: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rPr>
              <a:t> </a:t>
            </a:r>
          </a:p>
          <a:p>
            <a:pPr marL="285750" indent="-285750">
              <a:buFont typeface="Arial" panose="020B0604020202020204" pitchFamily="34" charset="0"/>
              <a:buChar char="•"/>
            </a:pPr>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hlinkClick r:id="rId7"/>
              </a:rPr>
              <a:t>SJ Burnside Continuing Education </a:t>
            </a:r>
            <a:r>
              <a:rPr lang="en-US" sz="1400" dirty="0">
                <a:latin typeface="Open Sans SemiBold" panose="020B0706030804020204" pitchFamily="34" charset="0"/>
                <a:ea typeface="Open Sans SemiBold" panose="020B0706030804020204" pitchFamily="34" charset="0"/>
                <a:cs typeface="Open Sans SemiBold" panose="020B0706030804020204" pitchFamily="34" charset="0"/>
              </a:rPr>
              <a:t>(Victoria)</a:t>
            </a:r>
          </a:p>
          <a:p>
            <a:pPr marL="285750" indent="-285750">
              <a:buFont typeface="Arial" panose="020B0604020202020204" pitchFamily="34" charset="0"/>
              <a:buChar char="•"/>
            </a:pPr>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Font typeface="Arial" panose="020B0604020202020204" pitchFamily="34" charset="0"/>
              <a:buChar char="•"/>
            </a:pPr>
            <a:endParaRPr lang="en-US" sz="14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11" name="Google Shape;211;p35"/>
          <p:cNvSpPr txBox="1">
            <a:spLocks noGrp="1"/>
          </p:cNvSpPr>
          <p:nvPr>
            <p:ph type="title"/>
          </p:nvPr>
        </p:nvSpPr>
        <p:spPr>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Post-Secondary  Education</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13" name="Google Shape;213;p35"/>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Continuing Education and Alternate Post-Secondary Options in Victoria, BC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922243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950" y="1733850"/>
            <a:ext cx="4045200" cy="1675800"/>
          </a:xfrm>
        </p:spPr>
        <p:txBody>
          <a:bodyPr>
            <a:normAutofit fontScale="90000"/>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Post-Secondary Education Supports</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6" name="Text Placeholder 4"/>
          <p:cNvSpPr>
            <a:spLocks noGrp="1"/>
          </p:cNvSpPr>
          <p:nvPr>
            <p:ph type="body" idx="2"/>
          </p:nvPr>
        </p:nvSpPr>
        <p:spPr>
          <a:solidFill>
            <a:schemeClr val="lt1"/>
          </a:solidFill>
        </p:spPr>
        <p:txBody>
          <a:bodyPr/>
          <a:lstStyle/>
          <a:p>
            <a:pPr>
              <a:buClr>
                <a:srgbClr val="000000"/>
              </a:buClr>
              <a:buFont typeface="Arial" panose="020B0604020202020204" pitchFamily="34" charset="0"/>
              <a:buChar char="•"/>
            </a:pP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Centre for Accessible Learning - </a:t>
            </a:r>
            <a:r>
              <a:rPr lang="en-US" sz="1600" dirty="0" err="1">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Camosun</a:t>
            </a: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 College</a:t>
            </a: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Centre for Accessible Learning - University of Victoria</a:t>
            </a: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Many Colleges and Universities in BC have a Centre for Accessible Learning </a:t>
            </a: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pP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pP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228386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5"/>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Education Funding</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13" name="Google Shape;213;p35"/>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Saving Plans, Grants, Student Aid and Scholarship Opportunities</a:t>
            </a:r>
          </a:p>
        </p:txBody>
      </p:sp>
      <p:sp>
        <p:nvSpPr>
          <p:cNvPr id="5" name="Text Placeholder 4"/>
          <p:cNvSpPr txBox="1">
            <a:spLocks/>
          </p:cNvSpPr>
          <p:nvPr/>
        </p:nvSpPr>
        <p:spPr>
          <a:xfrm>
            <a:off x="4939500" y="609472"/>
            <a:ext cx="3837000" cy="3695100"/>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114300" indent="0">
              <a:buFont typeface="Open Sans"/>
              <a:buNone/>
            </a:pPr>
            <a:r>
              <a:rPr lang="en-US" dirty="0">
                <a:solidFill>
                  <a:srgbClr val="002060"/>
                </a:solidFill>
              </a:rPr>
              <a:t>Registered Education Savings Plan</a:t>
            </a:r>
          </a:p>
          <a:p>
            <a:pPr marL="114300" indent="0">
              <a:buFont typeface="Open Sans"/>
              <a:buNone/>
            </a:pPr>
            <a:endParaRPr lang="en-US" dirty="0">
              <a:solidFill>
                <a:srgbClr val="002060"/>
              </a:solidFill>
            </a:endParaRPr>
          </a:p>
          <a:p>
            <a:pPr marL="114300" indent="0">
              <a:buFont typeface="Open Sans"/>
              <a:buNone/>
            </a:pPr>
            <a:r>
              <a:rPr lang="en-US" dirty="0">
                <a:solidFill>
                  <a:srgbClr val="002060"/>
                </a:solidFill>
              </a:rPr>
              <a:t>Student Aid – 2 Grants</a:t>
            </a:r>
          </a:p>
          <a:p>
            <a:pPr marL="114300" indent="0">
              <a:buFont typeface="Open Sans"/>
              <a:buNone/>
            </a:pPr>
            <a:endParaRPr lang="en-US" dirty="0">
              <a:solidFill>
                <a:srgbClr val="002060"/>
              </a:solidFill>
            </a:endParaRPr>
          </a:p>
          <a:p>
            <a:pPr marL="114300" indent="0">
              <a:buFont typeface="Open Sans"/>
              <a:buNone/>
            </a:pPr>
            <a:r>
              <a:rPr lang="en-US" dirty="0">
                <a:solidFill>
                  <a:srgbClr val="002060"/>
                </a:solidFill>
              </a:rPr>
              <a:t>Janna </a:t>
            </a:r>
            <a:r>
              <a:rPr lang="en-US" dirty="0" err="1">
                <a:solidFill>
                  <a:srgbClr val="002060"/>
                </a:solidFill>
              </a:rPr>
              <a:t>Epp</a:t>
            </a:r>
            <a:r>
              <a:rPr lang="en-US" dirty="0">
                <a:solidFill>
                  <a:srgbClr val="002060"/>
                </a:solidFill>
              </a:rPr>
              <a:t> Bursary</a:t>
            </a:r>
          </a:p>
          <a:p>
            <a:pPr marL="114300" indent="0">
              <a:buFont typeface="Open Sans"/>
              <a:buNone/>
            </a:pPr>
            <a:endParaRPr lang="en-US" dirty="0">
              <a:solidFill>
                <a:srgbClr val="002060"/>
              </a:solidFill>
            </a:endParaRPr>
          </a:p>
          <a:p>
            <a:pPr marL="114300" indent="0">
              <a:buFont typeface="Open Sans"/>
              <a:buNone/>
            </a:pPr>
            <a:r>
              <a:rPr lang="en-US" dirty="0">
                <a:solidFill>
                  <a:srgbClr val="002060"/>
                </a:solidFill>
              </a:rPr>
              <a:t>Luis Buss Bursary</a:t>
            </a:r>
          </a:p>
          <a:p>
            <a:pPr marL="114300" indent="0">
              <a:buFont typeface="Open Sans"/>
              <a:buNone/>
            </a:pPr>
            <a:r>
              <a:rPr lang="en-US" dirty="0">
                <a:solidFill>
                  <a:srgbClr val="002060"/>
                </a:solidFill>
              </a:rPr>
              <a:t> </a:t>
            </a:r>
          </a:p>
          <a:p>
            <a:pPr marL="114300" indent="0">
              <a:buFont typeface="Open Sans"/>
              <a:buNone/>
            </a:pPr>
            <a:endParaRPr lang="en-CA" dirty="0">
              <a:solidFill>
                <a:srgbClr val="002060"/>
              </a:solidFill>
            </a:endParaRPr>
          </a:p>
        </p:txBody>
      </p:sp>
      <p:sp>
        <p:nvSpPr>
          <p:cNvPr id="7" name="Text Placeholder 4"/>
          <p:cNvSpPr txBox="1">
            <a:spLocks/>
          </p:cNvSpPr>
          <p:nvPr/>
        </p:nvSpPr>
        <p:spPr>
          <a:xfrm>
            <a:off x="4898403" y="588924"/>
            <a:ext cx="3837000" cy="3695100"/>
          </a:xfrm>
          <a:prstGeom prst="rect">
            <a:avLst/>
          </a:prstGeom>
          <a:solidFill>
            <a:schemeClr val="lt1"/>
          </a:solidFill>
          <a:ln>
            <a:noFill/>
          </a:ln>
        </p:spPr>
        <p:txBody>
          <a:bodyPr spcFirstLastPara="1" wrap="square" lIns="91425" tIns="91425" rIns="91425" bIns="91425" anchor="ctr" anchorCtr="0">
            <a:normAutofit fontScale="92500" lnSpcReduction="20000"/>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a:buClr>
                <a:srgbClr val="000000"/>
              </a:buClr>
              <a:buFont typeface="Arial" panose="020B0604020202020204" pitchFamily="34" charset="0"/>
              <a:buChar char="•"/>
            </a:pP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Registered Education Savings Plan</a:t>
            </a: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 (Federal)</a:t>
            </a:r>
          </a:p>
          <a:p>
            <a:pPr marL="114300" indent="0">
              <a:buClr>
                <a:srgbClr val="000000"/>
              </a:buClr>
              <a:buNone/>
            </a:pP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Student Aid: </a:t>
            </a: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(BC wide)</a:t>
            </a:r>
          </a:p>
          <a:p>
            <a:pPr lvl="1">
              <a:buClr>
                <a:srgbClr val="000000"/>
              </a:buClr>
              <a:buFont typeface="Arial" panose="020B0604020202020204" pitchFamily="34" charset="0"/>
              <a:buChar char="•"/>
            </a:pP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BC Access Grant</a:t>
            </a: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596900" lvl="1" indent="0">
              <a:buClr>
                <a:srgbClr val="000000"/>
              </a:buClr>
              <a:buNone/>
            </a:pP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lvl="1">
              <a:buClr>
                <a:srgbClr val="000000"/>
              </a:buClr>
              <a:buFont typeface="Arial" panose="020B0604020202020204" pitchFamily="34" charset="0"/>
              <a:buChar char="•"/>
            </a:pP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Equipment and Technology Grant</a:t>
            </a: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7"/>
              </a:rPr>
              <a:t>Janna Epp Bursary </a:t>
            </a: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 for students with CP (BC wide)</a:t>
            </a:r>
          </a:p>
          <a:p>
            <a:pPr>
              <a:buClr>
                <a:srgbClr val="000000"/>
              </a:buClr>
              <a:buFont typeface="Arial" panose="020B0604020202020204" pitchFamily="34" charset="0"/>
              <a:buChar char="•"/>
            </a:pPr>
            <a:endPar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8"/>
              </a:rPr>
              <a:t>Lisa Huus Bursary</a:t>
            </a:r>
            <a:r>
              <a:rPr lang="en-US"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114300" indent="0">
              <a:buFont typeface="Open Sans"/>
              <a:buNone/>
            </a:pPr>
            <a:r>
              <a:rPr lang="en-US"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rPr>
              <a:t> </a:t>
            </a:r>
          </a:p>
          <a:p>
            <a:pPr marL="114300" indent="0">
              <a:buFont typeface="Open Sans"/>
              <a:buNone/>
            </a:pPr>
            <a:endParaRPr lang="en-CA"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473556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Supported Employment</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41" name="Google Shape;241;p39"/>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Supported Employment Programs located in Greater Victoria, BC</a:t>
            </a:r>
          </a:p>
          <a:p>
            <a:pPr marL="0" lvl="0" indent="0" algn="ctr"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p:cNvSpPr>
          <p:nvPr/>
        </p:nvSpPr>
        <p:spPr>
          <a:xfrm>
            <a:off x="4243388" y="1257300"/>
            <a:ext cx="4635112" cy="3590982"/>
          </a:xfrm>
          <a:prstGeom prst="rect">
            <a:avLst/>
          </a:prstGeom>
          <a:solidFill>
            <a:schemeClr val="lt1"/>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114300" indent="0">
              <a:buClrTx/>
              <a:buNone/>
            </a:pPr>
            <a:endParaRPr lang="en-US"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Employment Services – Community Living Victoria </a:t>
            </a: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John Howard Society </a:t>
            </a: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US"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Job Journey -  </a:t>
            </a:r>
            <a:r>
              <a:rPr lang="en-US" sz="1200" dirty="0" err="1">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Canassist</a:t>
            </a:r>
            <a:endParaRPr lang="en-US"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endParaRPr lang="en-US"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US"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Rise Up Youth Employment – Thrive </a:t>
            </a:r>
            <a:endParaRPr lang="en-US"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7"/>
              </a:rPr>
              <a:t>Construct Your Future</a:t>
            </a: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US"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8"/>
              </a:rPr>
              <a:t>Game Changer (ICA)</a:t>
            </a:r>
            <a:r>
              <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8"/>
              </a:rPr>
              <a:t> </a:t>
            </a: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9"/>
              </a:rPr>
              <a:t>Skills Quest for Young Adults</a:t>
            </a:r>
            <a:r>
              <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 (Vancouver Island)</a:t>
            </a:r>
          </a:p>
          <a:p>
            <a:pPr marL="114300" indent="0">
              <a:buClrTx/>
              <a:buNone/>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10"/>
              </a:rPr>
              <a:t>START Employment Skills Training</a:t>
            </a: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r>
              <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11"/>
              </a:rPr>
              <a:t>LEAP Program </a:t>
            </a: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2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12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Font typeface="Open Sans"/>
              <a:buNone/>
            </a:pPr>
            <a:r>
              <a:rPr lang="en-US" sz="12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a:t>
            </a:r>
          </a:p>
          <a:p>
            <a:pPr marL="114300" indent="0">
              <a:buFont typeface="Open Sans"/>
              <a:buNone/>
            </a:pPr>
            <a:endParaRPr lang="en-CA" sz="1200"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8E080-D096-AAE3-57D6-5BBB391594B6}"/>
              </a:ext>
            </a:extLst>
          </p:cNvPr>
          <p:cNvSpPr>
            <a:spLocks noGrp="1"/>
          </p:cNvSpPr>
          <p:nvPr>
            <p:ph type="title"/>
          </p:nvPr>
        </p:nvSpPr>
        <p:spPr/>
        <p:txBody>
          <a:bodyPr/>
          <a:lstStyle/>
          <a:p>
            <a:r>
              <a:rPr lang="en" dirty="0">
                <a:latin typeface="Open Sans SemiBold" panose="020B0706030804020204" pitchFamily="34" charset="0"/>
                <a:ea typeface="Open Sans SemiBold" panose="020B0706030804020204" pitchFamily="34" charset="0"/>
                <a:cs typeface="Open Sans SemiBold" panose="020B0706030804020204" pitchFamily="34" charset="0"/>
              </a:rPr>
              <a:t>Supported Employment</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 name="Subtitle 2">
            <a:extLst>
              <a:ext uri="{FF2B5EF4-FFF2-40B4-BE49-F238E27FC236}">
                <a16:creationId xmlns:a16="http://schemas.microsoft.com/office/drawing/2014/main" id="{0A8E9EE5-C8A8-E9D7-70F8-F7CC2E4D97B0}"/>
              </a:ext>
            </a:extLst>
          </p:cNvPr>
          <p:cNvSpPr>
            <a:spLocks noGrp="1"/>
          </p:cNvSpPr>
          <p:nvPr>
            <p:ph type="subTitle" idx="1"/>
          </p:nvPr>
        </p:nvSpPr>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Supported Employment Programs in BC and online</a:t>
            </a:r>
          </a:p>
          <a:p>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 Placeholder 3">
            <a:extLst>
              <a:ext uri="{FF2B5EF4-FFF2-40B4-BE49-F238E27FC236}">
                <a16:creationId xmlns:a16="http://schemas.microsoft.com/office/drawing/2014/main" id="{4A2F5358-88DA-2323-06CD-4F48296DAC4B}"/>
              </a:ext>
            </a:extLst>
          </p:cNvPr>
          <p:cNvSpPr>
            <a:spLocks noGrp="1"/>
          </p:cNvSpPr>
          <p:nvPr>
            <p:ph type="body" idx="2"/>
          </p:nvPr>
        </p:nvSpPr>
        <p:spPr>
          <a:xfrm>
            <a:off x="4476274" y="141160"/>
            <a:ext cx="4572000" cy="4489704"/>
          </a:xfrm>
        </p:spPr>
        <p:txBody>
          <a:bodyPr>
            <a:normAutofit/>
          </a:bodyPr>
          <a:lstStyle/>
          <a:p>
            <a:pPr>
              <a:buClrTx/>
              <a:buFont typeface="Arial" panose="020B0604020202020204" pitchFamily="34" charset="0"/>
              <a:buChar char="•"/>
            </a:pP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Npower Canada</a:t>
            </a:r>
            <a:endPar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Qworks</a:t>
            </a:r>
            <a:endPar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Entrepreneurs on the Rise</a:t>
            </a:r>
            <a:endPar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Construction Foundation of BC</a:t>
            </a:r>
            <a:endParaRPr lang="en-CA"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7"/>
              </a:rPr>
              <a:t>CLBC L.I.F.E. Service </a:t>
            </a: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80894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Housing</a:t>
            </a:r>
            <a:br>
              <a:rPr lang="en-US" dirty="0">
                <a:latin typeface="Open Sans SemiBold" panose="020B0706030804020204" pitchFamily="34" charset="0"/>
                <a:ea typeface="Open Sans SemiBold" panose="020B0706030804020204" pitchFamily="34" charset="0"/>
                <a:cs typeface="Open Sans SemiBold" panose="020B0706030804020204" pitchFamily="34" charset="0"/>
              </a:rPr>
            </a:br>
            <a:r>
              <a:rPr lang="en-US" dirty="0">
                <a:latin typeface="Open Sans SemiBold" panose="020B0706030804020204" pitchFamily="34" charset="0"/>
                <a:ea typeface="Open Sans SemiBold" panose="020B0706030804020204" pitchFamily="34" charset="0"/>
                <a:cs typeface="Open Sans SemiBold" panose="020B0706030804020204" pitchFamily="34" charset="0"/>
              </a:rPr>
              <a:t>Supports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 Placeholder 3"/>
          <p:cNvSpPr>
            <a:spLocks noGrp="1"/>
          </p:cNvSpPr>
          <p:nvPr>
            <p:ph type="body" idx="2"/>
          </p:nvPr>
        </p:nvSpPr>
        <p:spPr>
          <a:solidFill>
            <a:schemeClr val="lt1"/>
          </a:solidFill>
        </p:spPr>
        <p:txBody>
          <a:bodyPr/>
          <a:lstStyle/>
          <a:p>
            <a:pPr>
              <a:buClr>
                <a:srgbClr val="000000"/>
              </a:buClr>
              <a:buFont typeface="Arial" panose="020B0604020202020204" pitchFamily="34" charset="0"/>
              <a:buChar char="•"/>
            </a:pP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BC Housing Registry</a:t>
            </a: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114300" indent="0">
              <a:buClr>
                <a:srgbClr val="000000"/>
              </a:buClr>
              <a:buNone/>
            </a:pP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CLBC Supported Housing options</a:t>
            </a: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114300" indent="0">
              <a:buClr>
                <a:srgbClr val="000000"/>
              </a:buClr>
              <a:buNone/>
            </a:pP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Threshold Housing Society</a:t>
            </a: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
                <a:srgbClr val="000000"/>
              </a:buClr>
              <a:buNone/>
            </a:pP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John Howard Society </a:t>
            </a:r>
            <a:endParaRPr lang="en-US" sz="1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
                <a:srgbClr val="000000"/>
              </a:buClr>
              <a:buNone/>
            </a:pPr>
            <a:endParaRPr lang="en-CA"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793131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51" y="1504018"/>
            <a:ext cx="4045200" cy="1675800"/>
          </a:xfrm>
        </p:spPr>
        <p:txBody>
          <a:bodyPr>
            <a:normAutofit fontScale="90000"/>
          </a:bodyPr>
          <a:lstStyle/>
          <a:p>
            <a:br>
              <a:rPr lang="en-US" dirty="0">
                <a:latin typeface="Open Sans SemiBold" panose="020B0706030804020204" pitchFamily="34" charset="0"/>
                <a:ea typeface="Open Sans SemiBold" panose="020B0706030804020204" pitchFamily="34" charset="0"/>
                <a:cs typeface="Open Sans SemiBold" panose="020B0706030804020204" pitchFamily="34" charset="0"/>
              </a:rPr>
            </a:br>
            <a:br>
              <a:rPr lang="en-US" dirty="0">
                <a:latin typeface="Open Sans SemiBold" panose="020B0706030804020204" pitchFamily="34" charset="0"/>
                <a:ea typeface="Open Sans SemiBold" panose="020B0706030804020204" pitchFamily="34" charset="0"/>
                <a:cs typeface="Open Sans SemiBold" panose="020B0706030804020204" pitchFamily="34" charset="0"/>
              </a:rPr>
            </a:br>
            <a:r>
              <a:rPr lang="en-US" dirty="0">
                <a:latin typeface="Open Sans SemiBold" panose="020B0706030804020204" pitchFamily="34" charset="0"/>
                <a:ea typeface="Open Sans SemiBold" panose="020B0706030804020204" pitchFamily="34" charset="0"/>
                <a:cs typeface="Open Sans SemiBold" panose="020B0706030804020204" pitchFamily="34" charset="0"/>
              </a:rPr>
              <a:t>Indigenous Supports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 Placeholder 3"/>
          <p:cNvSpPr>
            <a:spLocks noGrp="1"/>
          </p:cNvSpPr>
          <p:nvPr>
            <p:ph type="body" idx="2"/>
          </p:nvPr>
        </p:nvSpPr>
        <p:spPr/>
        <p:txBody>
          <a:bodyPr/>
          <a:lstStyle/>
          <a:p>
            <a:endParaRPr lang="en-CA"/>
          </a:p>
        </p:txBody>
      </p:sp>
      <p:sp>
        <p:nvSpPr>
          <p:cNvPr id="5" name="Text Placeholder 4"/>
          <p:cNvSpPr txBox="1">
            <a:spLocks/>
          </p:cNvSpPr>
          <p:nvPr/>
        </p:nvSpPr>
        <p:spPr>
          <a:xfrm>
            <a:off x="4572000" y="357242"/>
            <a:ext cx="4010078" cy="4429015"/>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Victoria Native Friendship Centre</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Island Metis</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buClrTx/>
              <a:buFont typeface="Arial" panose="020B0604020202020204" pitchFamily="34" charset="0"/>
              <a:buChar char="•"/>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endParaRP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BCANDS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(BC Wide)</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endParaRP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First Nations Health Authority</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endParaRP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7"/>
              </a:rPr>
              <a:t>Jordan’s Principle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Funding (Federal)</a:t>
            </a:r>
          </a:p>
        </p:txBody>
      </p:sp>
    </p:spTree>
    <p:extLst>
      <p:ext uri="{BB962C8B-B14F-4D97-AF65-F5344CB8AC3E}">
        <p14:creationId xmlns:p14="http://schemas.microsoft.com/office/powerpoint/2010/main" val="252305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ECEDE-37F3-DC03-6A76-008732FE7C68}"/>
              </a:ext>
            </a:extLst>
          </p:cNvPr>
          <p:cNvSpPr>
            <a:spLocks noGrp="1"/>
          </p:cNvSpPr>
          <p:nvPr>
            <p:ph type="title"/>
          </p:nvPr>
        </p:nvSpPr>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Mental Health Services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 name="Subtitle 2">
            <a:extLst>
              <a:ext uri="{FF2B5EF4-FFF2-40B4-BE49-F238E27FC236}">
                <a16:creationId xmlns:a16="http://schemas.microsoft.com/office/drawing/2014/main" id="{1633EAD2-A2D4-3A62-C910-2113D2072421}"/>
              </a:ext>
            </a:extLst>
          </p:cNvPr>
          <p:cNvSpPr>
            <a:spLocks noGrp="1"/>
          </p:cNvSpPr>
          <p:nvPr>
            <p:ph type="subTitle" idx="1"/>
          </p:nvPr>
        </p:nvSpPr>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Various community mental health programs available to youth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 Placeholder 3">
            <a:extLst>
              <a:ext uri="{FF2B5EF4-FFF2-40B4-BE49-F238E27FC236}">
                <a16:creationId xmlns:a16="http://schemas.microsoft.com/office/drawing/2014/main" id="{2DCB4671-632E-2874-3A37-042E705C5C58}"/>
              </a:ext>
            </a:extLst>
          </p:cNvPr>
          <p:cNvSpPr>
            <a:spLocks noGrp="1"/>
          </p:cNvSpPr>
          <p:nvPr>
            <p:ph type="body" idx="2"/>
          </p:nvPr>
        </p:nvSpPr>
        <p:spPr>
          <a:xfrm>
            <a:off x="4310700" y="867925"/>
            <a:ext cx="4120068" cy="3695100"/>
          </a:xfrm>
        </p:spPr>
        <p:txBody>
          <a:bodyPr/>
          <a:lstStyle/>
          <a:p>
            <a:pPr marL="285750" indent="-285750">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Child and Youth with Mental Health </a:t>
            </a: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 (BC wide)</a:t>
            </a:r>
          </a:p>
          <a:p>
            <a:pPr marL="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buFont typeface="Arial" panose="020B0604020202020204" pitchFamily="34" charset="0"/>
              <a:buChar char="•"/>
            </a:pPr>
            <a:r>
              <a:rPr lang="en-US" sz="1600" dirty="0" err="1">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Kelty</a:t>
            </a: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 Mental Health (BC Childrens) </a:t>
            </a: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Foundry BC </a:t>
            </a: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(BC wide and online))  </a:t>
            </a:r>
          </a:p>
          <a:p>
            <a:pPr marL="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Youth Empowerment Society</a:t>
            </a: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 (Victoria) </a:t>
            </a:r>
          </a:p>
          <a:p>
            <a:pPr marL="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7"/>
              </a:rPr>
              <a:t>Foundry Victoria Youth Clinic</a:t>
            </a: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 (Victoria)</a:t>
            </a:r>
          </a:p>
          <a:p>
            <a:pPr marL="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134971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3200" dirty="0">
                <a:latin typeface="Open Sans SemiBold" panose="020B0706030804020204" pitchFamily="34" charset="0"/>
                <a:ea typeface="Open Sans SemiBold" panose="020B0706030804020204" pitchFamily="34" charset="0"/>
                <a:cs typeface="Open Sans SemiBold" panose="020B0706030804020204" pitchFamily="34" charset="0"/>
              </a:rPr>
              <a:t>Developmental Disability Mental Health Team (DDMHT)</a:t>
            </a:r>
            <a:endParaRPr sz="32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41" name="Google Shape;241;p39"/>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Developmental Disability Mental Health Team | Island Health</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7" name="Text Placeholder 4"/>
          <p:cNvSpPr txBox="1">
            <a:spLocks noGrp="1"/>
          </p:cNvSpPr>
          <p:nvPr>
            <p:ph type="body" idx="2"/>
          </p:nvPr>
        </p:nvSpPr>
        <p:spPr>
          <a:xfrm>
            <a:off x="4833302" y="802781"/>
            <a:ext cx="3837000" cy="3695100"/>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Contact CYSN-SW or GP/pediatrician to request a referral</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Over 19 years old – contact CLBC facilitator or GP/pediatrician to request a referral</a:t>
            </a: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Consultation services</a:t>
            </a:r>
          </a:p>
          <a:p>
            <a:pPr marL="285750" indent="-285750">
              <a:spcAft>
                <a:spcPts val="1200"/>
              </a:spcAft>
              <a:buClrTx/>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62254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F8E9D-4DE1-C4D6-F54E-9D096DFC8C30}"/>
              </a:ext>
            </a:extLst>
          </p:cNvPr>
          <p:cNvSpPr>
            <a:spLocks noGrp="1"/>
          </p:cNvSpPr>
          <p:nvPr>
            <p:ph type="title"/>
          </p:nvPr>
        </p:nvSpPr>
        <p:spPr/>
        <p:txBody>
          <a:bodyPr>
            <a:normAutofit fontScale="90000"/>
          </a:bodyPr>
          <a:lstStyle/>
          <a:p>
            <a:pPr algn="ctr"/>
            <a:r>
              <a:rPr lang="en-US" dirty="0"/>
              <a:t>Ages 11-15 Years Old +</a:t>
            </a:r>
            <a:br>
              <a:rPr lang="en-US" dirty="0"/>
            </a:br>
            <a:endParaRPr lang="en-CA" dirty="0"/>
          </a:p>
        </p:txBody>
      </p:sp>
      <p:sp>
        <p:nvSpPr>
          <p:cNvPr id="3" name="Text Placeholder 2">
            <a:extLst>
              <a:ext uri="{FF2B5EF4-FFF2-40B4-BE49-F238E27FC236}">
                <a16:creationId xmlns:a16="http://schemas.microsoft.com/office/drawing/2014/main" id="{69530B73-DCF0-75B3-65EB-9DD5513CFE54}"/>
              </a:ext>
            </a:extLst>
          </p:cNvPr>
          <p:cNvSpPr>
            <a:spLocks noGrp="1"/>
          </p:cNvSpPr>
          <p:nvPr>
            <p:ph type="body" idx="1"/>
          </p:nvPr>
        </p:nvSpPr>
        <p:spPr>
          <a:xfrm>
            <a:off x="311700" y="1266325"/>
            <a:ext cx="7258681" cy="3302700"/>
          </a:xfrm>
        </p:spPr>
        <p:txBody>
          <a:bodyPr>
            <a:normAutofit/>
          </a:bodyPr>
          <a:lstStyle/>
          <a:p>
            <a:pPr marL="285750" lvl="7" indent="-285750">
              <a:buClr>
                <a:schemeClr val="tx1"/>
              </a:buClr>
              <a:buFont typeface="Arial" panose="020B0604020202020204" pitchFamily="34" charset="0"/>
              <a:buChar char="•"/>
            </a:pPr>
            <a:endParaRPr lang="en-US" sz="14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Clr>
                <a:schemeClr val="tx1"/>
              </a:buClr>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Are you eligible for a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Child Disability Tax Credit</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t>
            </a:r>
          </a:p>
          <a:p>
            <a:pPr lvl="7">
              <a:buClr>
                <a:schemeClr val="tx1"/>
              </a:buClr>
              <a:buFont typeface="Arial" panose="020B0604020202020204" pitchFamily="34" charset="0"/>
              <a:buChar char="•"/>
            </a:pPr>
            <a:endPar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Clr>
                <a:schemeClr val="tx1"/>
              </a:buClr>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Have you set up a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Registered Disability Savings Plan</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a:t>
            </a:r>
          </a:p>
          <a:p>
            <a:pPr marL="285750" lvl="7" indent="-285750">
              <a:buClr>
                <a:schemeClr val="tx1"/>
              </a:buClr>
              <a:buFont typeface="Arial" panose="020B0604020202020204" pitchFamily="34" charset="0"/>
              <a:buChar char="•"/>
            </a:pPr>
            <a:endPar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Clr>
                <a:schemeClr val="tx1"/>
              </a:buClr>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Have you set up a </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Registered Education Savings Plan</a:t>
            </a: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a:t>
            </a:r>
          </a:p>
          <a:p>
            <a:pPr marL="285750" lvl="7" indent="-285750">
              <a:buClr>
                <a:schemeClr val="tx1"/>
              </a:buClr>
              <a:buFont typeface="Arial" panose="020B0604020202020204" pitchFamily="34" charset="0"/>
              <a:buChar char="•"/>
            </a:pPr>
            <a:endPar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Clr>
                <a:schemeClr val="tx1"/>
              </a:buClr>
              <a:buFont typeface="Arial" panose="020B0604020202020204" pitchFamily="34" charset="0"/>
              <a:buChar char="•"/>
            </a:pPr>
            <a:r>
              <a:rPr lang="en-US" sz="16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Has your student connected with recreational opportunities in the community? </a:t>
            </a:r>
          </a:p>
          <a:p>
            <a:endParaRPr lang="en-CA" dirty="0"/>
          </a:p>
        </p:txBody>
      </p:sp>
    </p:spTree>
    <p:extLst>
      <p:ext uri="{BB962C8B-B14F-4D97-AF65-F5344CB8AC3E}">
        <p14:creationId xmlns:p14="http://schemas.microsoft.com/office/powerpoint/2010/main" val="25697163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Persons with  Disabilities (PWD)</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165" name="Google Shape;165;p28"/>
          <p:cNvSpPr txBox="1">
            <a:spLocks noGrp="1"/>
          </p:cNvSpPr>
          <p:nvPr>
            <p:ph type="subTitle" idx="1"/>
          </p:nvPr>
        </p:nvSpPr>
        <p:spPr>
          <a:prstGeom prst="rect">
            <a:avLst/>
          </a:prstGeom>
        </p:spPr>
        <p:txBody>
          <a:bodyPr spcFirstLastPara="1" wrap="square" lIns="91425" tIns="91425" rIns="91425" bIns="91425" anchor="t" anchorCtr="0">
            <a:normAutofit fontScale="77500" lnSpcReduction="2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Ministry of Social Development and Poverty Reduction</a:t>
            </a:r>
          </a:p>
          <a:p>
            <a:pPr marL="0" lvl="0" indent="0" algn="ctr" rtl="0">
              <a:spcBef>
                <a:spcPts val="0"/>
              </a:spcBef>
              <a:spcAft>
                <a:spcPts val="0"/>
              </a:spcAft>
              <a:buNone/>
            </a:pPr>
            <a:endParaRPr lang="en"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Disability assistance - Province of British Columbia (gov.bc.ca)</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164" name="Google Shape;164;p28"/>
          <p:cNvSpPr txBox="1">
            <a:spLocks noGrp="1"/>
          </p:cNvSpPr>
          <p:nvPr>
            <p:ph type="body" idx="2"/>
          </p:nvPr>
        </p:nvSpPr>
        <p:spPr>
          <a:xfrm>
            <a:off x="4310700" y="664370"/>
            <a:ext cx="3837000" cy="4297856"/>
          </a:xfrm>
          <a:prstGeom prst="rect">
            <a:avLst/>
          </a:prstGeom>
          <a:solidFill>
            <a:schemeClr val="lt1"/>
          </a:solidFill>
        </p:spPr>
        <p:txBody>
          <a:bodyPr spcFirstLastPara="1" wrap="square" lIns="91425" tIns="91425" rIns="91425" bIns="91425" anchor="ctr" anchorCtr="0">
            <a:normAutofit fontScale="62500" lnSpcReduction="20000"/>
          </a:bodyPr>
          <a:lstStyle/>
          <a:p>
            <a:pPr>
              <a:buClrTx/>
              <a:buFont typeface="Arial" panose="020B0604020202020204" pitchFamily="34" charset="0"/>
              <a:buChar char="•"/>
            </a:pPr>
            <a:endPar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Be 18 years old (you can start the application process when you are 17 ½)</a:t>
            </a:r>
          </a:p>
          <a:p>
            <a:pPr>
              <a:buClrTx/>
              <a:buFont typeface="Arial" panose="020B0604020202020204" pitchFamily="34" charset="0"/>
              <a:buChar char="•"/>
            </a:pPr>
            <a:endPar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Have a severe physical or mental impairment that is expected to continue for more than two years</a:t>
            </a:r>
          </a:p>
          <a:p>
            <a:pPr>
              <a:buClrTx/>
              <a:buFont typeface="Arial" panose="020B0604020202020204" pitchFamily="34" charset="0"/>
              <a:buChar char="•"/>
            </a:pPr>
            <a:endPar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Be significantly restricted in your ability to perform daily-living activities</a:t>
            </a:r>
          </a:p>
          <a:p>
            <a:pPr>
              <a:buClrTx/>
              <a:buFont typeface="Arial" panose="020B0604020202020204" pitchFamily="34" charset="0"/>
              <a:buChar char="•"/>
            </a:pPr>
            <a:endPar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Can receive up to $1,483.50 if you are single</a:t>
            </a:r>
          </a:p>
          <a:p>
            <a:pPr>
              <a:buClrTx/>
              <a:buFont typeface="Arial" panose="020B0604020202020204" pitchFamily="34" charset="0"/>
              <a:buChar char="•"/>
            </a:pPr>
            <a:endPar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25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Set up a My Self Serve account and upload required documents </a:t>
            </a:r>
          </a:p>
          <a:p>
            <a:pPr>
              <a:buClrTx/>
              <a:buFont typeface="Arial" panose="020B0604020202020204" pitchFamily="34" charset="0"/>
              <a:buChar char="•"/>
            </a:pPr>
            <a:r>
              <a:rPr lang="en-US" sz="2500" dirty="0">
                <a:latin typeface="Open Sans SemiBold" panose="020B0706030804020204" pitchFamily="34" charset="0"/>
                <a:ea typeface="Open Sans SemiBold" panose="020B0706030804020204" pitchFamily="34" charset="0"/>
                <a:cs typeface="Open Sans SemiBold" panose="020B0706030804020204" pitchFamily="34" charset="0"/>
                <a:hlinkClick r:id="rId4"/>
              </a:rPr>
              <a:t>My Self Serve - Home (gov.bc.ca)</a:t>
            </a:r>
            <a:r>
              <a:rPr lang="en-US" sz="2500" dirty="0">
                <a:latin typeface="Open Sans SemiBold" panose="020B0706030804020204" pitchFamily="34" charset="0"/>
                <a:ea typeface="Open Sans SemiBold" panose="020B0706030804020204" pitchFamily="34" charset="0"/>
                <a:cs typeface="Open Sans SemiBold" panose="020B0706030804020204" pitchFamily="34" charset="0"/>
              </a:rPr>
              <a:t> </a:t>
            </a:r>
          </a:p>
          <a:p>
            <a:pPr>
              <a:buClrTx/>
              <a:buFont typeface="Arial" panose="020B0604020202020204" pitchFamily="34" charset="0"/>
              <a:buChar char="•"/>
            </a:pPr>
            <a:endParaRPr lang="en-US" sz="2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26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lvl="1"/>
            <a:endParaRPr lang="en-US" sz="2600"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indent="0">
              <a:spcAft>
                <a:spcPts val="1200"/>
              </a:spcAft>
              <a:buNone/>
            </a:pP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500" y="1039674"/>
            <a:ext cx="4045200" cy="2346463"/>
          </a:xfrm>
        </p:spPr>
        <p:txBody>
          <a:bodyPr>
            <a:normAutofit fontScale="90000"/>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Recreation Opportunities and Passes in Greater Victoria</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 Placeholder 3"/>
          <p:cNvSpPr>
            <a:spLocks noGrp="1"/>
          </p:cNvSpPr>
          <p:nvPr>
            <p:ph type="body" idx="2"/>
          </p:nvPr>
        </p:nvSpPr>
        <p:spPr>
          <a:xfrm>
            <a:off x="4310700" y="1029217"/>
            <a:ext cx="3837000" cy="3695100"/>
          </a:xfrm>
        </p:spPr>
        <p:txBody>
          <a:bodyPr>
            <a:normAutofit fontScale="92500" lnSpcReduction="10000"/>
          </a:bodyPr>
          <a:lstStyle/>
          <a:p>
            <a:pPr>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Leisure Assistant Pass – Rec Centers </a:t>
            </a:r>
          </a:p>
          <a:p>
            <a:pPr marL="11430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Leisure Involvement For Everyone (LIFE) </a:t>
            </a: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One Ability </a:t>
            </a: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 Adapted Sports Network</a:t>
            </a:r>
          </a:p>
          <a:p>
            <a:pPr marL="11430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Power To Be</a:t>
            </a: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Tyee Swim Club</a:t>
            </a:r>
          </a:p>
          <a:p>
            <a:pPr marL="11430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Vertical Dance – adapted dance</a:t>
            </a: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7"/>
              </a:rPr>
              <a:t>Victoria Therapeutic Riding Association</a:t>
            </a: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16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None/>
            </a:pP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0933003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6E881-47C9-FDF5-5F5B-9076E6452D2F}"/>
              </a:ext>
            </a:extLst>
          </p:cNvPr>
          <p:cNvSpPr>
            <a:spLocks noGrp="1"/>
          </p:cNvSpPr>
          <p:nvPr>
            <p:ph type="title"/>
          </p:nvPr>
        </p:nvSpPr>
        <p:spPr>
          <a:xfrm>
            <a:off x="367500" y="1939788"/>
            <a:ext cx="4045200" cy="1675800"/>
          </a:xfrm>
        </p:spPr>
        <p:txBody>
          <a:bodyPr>
            <a:normAutofit fontScale="90000"/>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Recreation Opportunities and Passes Across BC</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 Placeholder 3">
            <a:extLst>
              <a:ext uri="{FF2B5EF4-FFF2-40B4-BE49-F238E27FC236}">
                <a16:creationId xmlns:a16="http://schemas.microsoft.com/office/drawing/2014/main" id="{383428AA-819E-ABF9-F0FF-230CF39EA3DF}"/>
              </a:ext>
            </a:extLst>
          </p:cNvPr>
          <p:cNvSpPr>
            <a:spLocks noGrp="1"/>
          </p:cNvSpPr>
          <p:nvPr>
            <p:ph type="body" idx="2"/>
          </p:nvPr>
        </p:nvSpPr>
        <p:spPr>
          <a:xfrm>
            <a:off x="4348692" y="1305042"/>
            <a:ext cx="3837000" cy="3695100"/>
          </a:xfrm>
        </p:spPr>
        <p:txBody>
          <a:bodyPr>
            <a:normAutofit fontScale="85000" lnSpcReduction="20000"/>
          </a:bodyPr>
          <a:lstStyle/>
          <a:p>
            <a:pPr>
              <a:buClrTx/>
              <a:buFont typeface="Arial" panose="020B0604020202020204" pitchFamily="34" charset="0"/>
              <a:buChar char="•"/>
            </a:pPr>
            <a:r>
              <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Access 2 Entertainment Card</a:t>
            </a: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Canucks Autism Network</a:t>
            </a: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5"/>
            </a:endParaRPr>
          </a:p>
          <a:p>
            <a:pPr>
              <a:buClrTx/>
              <a:buFont typeface="Arial" panose="020B0604020202020204" pitchFamily="34" charset="0"/>
              <a:buChar char="•"/>
            </a:pPr>
            <a:r>
              <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Easter Seal Camps</a:t>
            </a: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Special Olympics</a:t>
            </a: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7"/>
              </a:rPr>
              <a:t>Dance Without Limits– adapted dance </a:t>
            </a:r>
            <a:r>
              <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(online)</a:t>
            </a:r>
          </a:p>
          <a:p>
            <a:pPr marL="114300" indent="0">
              <a:buClrTx/>
              <a:buNone/>
            </a:pP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8"/>
              </a:rPr>
              <a:t>BC Therapeutic Riding Association</a:t>
            </a: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rPr>
              <a:t>Leisure Access Programs in your community</a:t>
            </a:r>
          </a:p>
          <a:p>
            <a:pPr>
              <a:buClrTx/>
              <a:buFont typeface="Arial" panose="020B0604020202020204" pitchFamily="34" charset="0"/>
              <a:buChar char="•"/>
            </a:pP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
                <a:srgbClr val="000000"/>
              </a:buClr>
              <a:buNone/>
            </a:pPr>
            <a:endParaRPr lang="en-US" sz="14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4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9"/>
              </a:rPr>
              <a:t>BC Parks Social Services Camping Fee Exemption</a:t>
            </a:r>
            <a:endParaRPr lang="en-US" sz="14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
                <a:srgbClr val="000000"/>
              </a:buClr>
              <a:buNone/>
            </a:pPr>
            <a:endParaRPr lang="en-US" sz="14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4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10"/>
              </a:rPr>
              <a:t>BC Fishing License</a:t>
            </a:r>
            <a:endParaRPr lang="en-US" sz="14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15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14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14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14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endParaRPr lang="en-US" sz="1400"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17490151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4000" dirty="0">
                <a:latin typeface="Open Sans SemiBold" panose="020B0706030804020204" pitchFamily="34" charset="0"/>
                <a:ea typeface="Open Sans SemiBold" panose="020B0706030804020204" pitchFamily="34" charset="0"/>
                <a:cs typeface="Open Sans SemiBold" panose="020B0706030804020204" pitchFamily="34" charset="0"/>
              </a:rPr>
              <a:t>Representation</a:t>
            </a:r>
            <a:endParaRPr sz="40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41" name="Google Shape;241;p39"/>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There are several legal representation options for an 19 + years old.</a:t>
            </a:r>
          </a:p>
        </p:txBody>
      </p:sp>
      <p:sp>
        <p:nvSpPr>
          <p:cNvPr id="5" name="Text Placeholder 4"/>
          <p:cNvSpPr txBox="1">
            <a:spLocks/>
          </p:cNvSpPr>
          <p:nvPr/>
        </p:nvSpPr>
        <p:spPr>
          <a:xfrm>
            <a:off x="4854539" y="372954"/>
            <a:ext cx="3981236" cy="4377044"/>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Representation Agreement</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Commiteeship or Guardianship</a:t>
            </a: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Micro-board Information  </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964377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Tax Credits</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noGrp="1"/>
          </p:cNvSpPr>
          <p:nvPr>
            <p:ph type="body" idx="2"/>
          </p:nvPr>
        </p:nvSpPr>
        <p:spPr>
          <a:xfrm>
            <a:off x="4833302" y="724200"/>
            <a:ext cx="3837000" cy="3695100"/>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buClrTx/>
            </a:pPr>
            <a:r>
              <a:rPr lang="en-US"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Child Disability Benefit</a:t>
            </a:r>
            <a:endParaRPr lang="en-US"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0" indent="0">
              <a:buClrTx/>
              <a:buNone/>
            </a:pPr>
            <a:endParaRPr lang="en-US"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pPr>
            <a:r>
              <a:rPr lang="en-US"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Child Disability Tax Credit – until 18 years old </a:t>
            </a:r>
            <a:endParaRPr lang="en-US"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pPr>
            <a:endParaRPr lang="en-US"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buClrTx/>
            </a:pPr>
            <a:r>
              <a:rPr lang="en-US"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Adult Disability Tax Credit -     18 years old +</a:t>
            </a:r>
            <a:endParaRPr lang="en-US" dirty="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017870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br>
              <a:rPr lang="en" dirty="0">
                <a:latin typeface="Open Sans SemiBold" panose="020B0706030804020204" pitchFamily="34" charset="0"/>
                <a:ea typeface="Open Sans SemiBold" panose="020B0706030804020204" pitchFamily="34" charset="0"/>
                <a:cs typeface="Open Sans SemiBold" panose="020B0706030804020204" pitchFamily="34" charset="0"/>
              </a:rPr>
            </a:br>
            <a:r>
              <a:rPr lang="en" dirty="0">
                <a:latin typeface="Open Sans SemiBold" panose="020B0706030804020204" pitchFamily="34" charset="0"/>
                <a:ea typeface="Open Sans SemiBold" panose="020B0706030804020204" pitchFamily="34" charset="0"/>
                <a:cs typeface="Open Sans SemiBold" panose="020B0706030804020204" pitchFamily="34" charset="0"/>
              </a:rPr>
              <a:t>Savings Plans</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41" name="Google Shape;241;p39"/>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rPr>
              <a:t>RDSP – Plan BC ($150 start up seed money through Plan BC)</a:t>
            </a:r>
          </a:p>
          <a:p>
            <a:pPr marL="0" lvl="0" indent="0" algn="ctr" rtl="0">
              <a:spcBef>
                <a:spcPts val="0"/>
              </a:spcBef>
              <a:spcAft>
                <a:spcPts val="0"/>
              </a:spcAft>
              <a:buNone/>
            </a:pP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noGrp="1"/>
          </p:cNvSpPr>
          <p:nvPr>
            <p:ph type="body" idx="2"/>
          </p:nvPr>
        </p:nvSpPr>
        <p:spPr>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Registered Disability Savings Plan (RDSP)</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Registered Education Savings Plan (RESP)</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indent="-285750">
              <a:spcAft>
                <a:spcPts val="1200"/>
              </a:spcAft>
              <a:buClrTx/>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Plan BC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$150 endowment for low-income students/families towards an RDSP</a:t>
            </a:r>
          </a:p>
          <a:p>
            <a:pPr marL="285750" indent="-285750">
              <a:spcAft>
                <a:spcPts val="1200"/>
              </a:spcAft>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715673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Technology Supports in BC</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6" name="Text Placeholder 4"/>
          <p:cNvSpPr txBox="1">
            <a:spLocks/>
          </p:cNvSpPr>
          <p:nvPr/>
        </p:nvSpPr>
        <p:spPr>
          <a:xfrm>
            <a:off x="4885362" y="266875"/>
            <a:ext cx="3981236" cy="4377044"/>
          </a:xfrm>
          <a:prstGeom prst="rect">
            <a:avLst/>
          </a:prstGeom>
          <a:solidFill>
            <a:schemeClr val="lt1"/>
          </a:solidFill>
          <a:ln>
            <a:noFill/>
          </a:ln>
        </p:spPr>
        <p:txBody>
          <a:bodyPr spcFirstLastPara="1" wrap="square" lIns="91425" tIns="91425" rIns="91425" bIns="91425" anchor="ctr" anchorCtr="0">
            <a:normAutofit lnSpcReduction="10000"/>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Communication Assistance for Youth and Adults (CAYA)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for students in their last year of the schooling who require transition support for their AAC system as they move into adulthood</a:t>
            </a:r>
          </a:p>
          <a:p>
            <a:pPr marL="285750" indent="-285750">
              <a:spcAft>
                <a:spcPts val="1200"/>
              </a:spcAft>
              <a:buClrTx/>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Technology for Independent Living (TIL)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environmental control systems to assist people with physical disability to control devices in their home and on the go</a:t>
            </a:r>
          </a:p>
        </p:txBody>
      </p:sp>
    </p:spTree>
    <p:extLst>
      <p:ext uri="{BB962C8B-B14F-4D97-AF65-F5344CB8AC3E}">
        <p14:creationId xmlns:p14="http://schemas.microsoft.com/office/powerpoint/2010/main" val="39938257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2"/>
          <p:cNvSpPr txBox="1">
            <a:spLocks noGrp="1"/>
          </p:cNvSpPr>
          <p:nvPr>
            <p:ph type="title"/>
          </p:nvPr>
        </p:nvSpPr>
        <p:spPr>
          <a:xfrm>
            <a:off x="296323" y="1039675"/>
            <a:ext cx="4045200" cy="1675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Timeline Templates</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192" name="Google Shape;192;p32"/>
          <p:cNvSpPr txBox="1">
            <a:spLocks noGrp="1"/>
          </p:cNvSpPr>
          <p:nvPr>
            <p:ph type="subTitle" idx="1"/>
          </p:nvPr>
        </p:nvSpPr>
        <p:spPr>
          <a:xfrm>
            <a:off x="296323" y="2726875"/>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Other Transition Guides online</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p:cNvSpPr>
          <p:nvPr/>
        </p:nvSpPr>
        <p:spPr>
          <a:xfrm>
            <a:off x="4651974" y="137688"/>
            <a:ext cx="4054332" cy="4357096"/>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sz="14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Child and Youth with Support Needs Social Workers will usually provide families a timeline</a:t>
            </a:r>
          </a:p>
          <a:p>
            <a:pPr marL="285750" indent="-285750">
              <a:spcAft>
                <a:spcPts val="1200"/>
              </a:spcAft>
              <a:buClrTx/>
            </a:pPr>
            <a:r>
              <a:rPr lang="en-US" sz="14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Find Support BC Transition Timeline</a:t>
            </a:r>
            <a:endParaRPr lang="en-US" sz="14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32570193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xfrm>
            <a:off x="272644" y="1018243"/>
            <a:ext cx="4045200" cy="1675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600" dirty="0">
                <a:latin typeface="Open Sans SemiBold" panose="020B0706030804020204" pitchFamily="34" charset="0"/>
                <a:ea typeface="Open Sans SemiBold" panose="020B0706030804020204" pitchFamily="34" charset="0"/>
                <a:cs typeface="Open Sans SemiBold" panose="020B0706030804020204" pitchFamily="34" charset="0"/>
              </a:rPr>
              <a:t>Transportation</a:t>
            </a:r>
            <a:endParaRPr sz="36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41" name="Google Shape;241;p39"/>
          <p:cNvSpPr txBox="1">
            <a:spLocks noGrp="1"/>
          </p:cNvSpPr>
          <p:nvPr>
            <p:ph type="subTitle" idx="1"/>
          </p:nvPr>
        </p:nvSpPr>
        <p:spPr>
          <a:xfrm>
            <a:off x="272644" y="2705443"/>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Transit Options in BC</a:t>
            </a:r>
          </a:p>
          <a:p>
            <a:pPr marL="0" indent="0"/>
            <a:r>
              <a:rPr lang="en-US" dirty="0">
                <a:solidFill>
                  <a:srgbClr val="00B05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extLst>
                    <a:ext uri="{A12FA001-AC4F-418D-AE19-62706E023703}">
                      <ahyp:hlinkClr xmlns:ahyp="http://schemas.microsoft.com/office/drawing/2018/hyperlinkcolor" val="tx"/>
                    </a:ext>
                  </a:extLst>
                </a:hlinkClick>
              </a:rPr>
              <a:t>Travel Passes and Discounts</a:t>
            </a:r>
            <a:endParaRPr lang="en-US" dirty="0">
              <a:solidFill>
                <a:srgbClr val="00B05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lgn="ctr" rtl="0">
              <a:spcBef>
                <a:spcPts val="0"/>
              </a:spcBef>
              <a:spcAft>
                <a:spcPts val="0"/>
              </a:spcAft>
              <a:buNone/>
            </a:pP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p:cNvSpPr>
          <p:nvPr/>
        </p:nvSpPr>
        <p:spPr>
          <a:xfrm>
            <a:off x="5049385" y="433927"/>
            <a:ext cx="3837000" cy="3695100"/>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114300" indent="0">
              <a:buClrTx/>
              <a:buNone/>
            </a:pPr>
            <a:endParaRPr lang="en-US" sz="1800" dirty="0">
              <a:solidFill>
                <a:srgbClr val="00B05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BC Ferries Travel Assistance Program </a:t>
            </a:r>
            <a:endPar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endPar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BC Bus Pass Program</a:t>
            </a:r>
            <a:endPar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
                <a:srgbClr val="000000"/>
              </a:buClr>
              <a:buNone/>
            </a:pPr>
            <a:endPar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800" dirty="0" err="1">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HandyDART</a:t>
            </a:r>
            <a:r>
              <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rPr>
              <a:t> </a:t>
            </a:r>
          </a:p>
          <a:p>
            <a:pPr marL="114300" indent="0">
              <a:buClr>
                <a:srgbClr val="000000"/>
              </a:buClr>
              <a:buNone/>
            </a:pPr>
            <a:endPar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
                <a:srgbClr val="000000"/>
              </a:buClr>
              <a:buFont typeface="Arial" panose="020B0604020202020204" pitchFamily="34" charset="0"/>
              <a:buChar char="•"/>
            </a:pPr>
            <a:r>
              <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Disability Travel Card – Easter Seals</a:t>
            </a:r>
            <a:endParaRPr lang="en-US" sz="1800" dirty="0">
              <a:solidFill>
                <a:srgbClr val="00000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Font typeface="Open Sans"/>
              <a:buNone/>
            </a:pPr>
            <a:endParaRPr lang="en-CA"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41145626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600" dirty="0">
                <a:latin typeface="Open Sans SemiBold" panose="020B0706030804020204" pitchFamily="34" charset="0"/>
                <a:ea typeface="Open Sans SemiBold" panose="020B0706030804020204" pitchFamily="34" charset="0"/>
                <a:cs typeface="Open Sans SemiBold" panose="020B0706030804020204" pitchFamily="34" charset="0"/>
              </a:rPr>
              <a:t>Transportation</a:t>
            </a:r>
            <a:endParaRPr sz="3600"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41" name="Google Shape;241;p39"/>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US" dirty="0">
                <a:latin typeface="Open Sans SemiBold" panose="020B0706030804020204" pitchFamily="34" charset="0"/>
                <a:ea typeface="Open Sans SemiBold" panose="020B0706030804020204" pitchFamily="34" charset="0"/>
                <a:cs typeface="Open Sans SemiBold" panose="020B0706030804020204" pitchFamily="34" charset="0"/>
              </a:rPr>
              <a:t>Learning To Drive </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p:cNvSpPr>
          <p:nvPr/>
        </p:nvSpPr>
        <p:spPr>
          <a:xfrm>
            <a:off x="5041500" y="419639"/>
            <a:ext cx="3837000" cy="3695100"/>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a:buClrTx/>
              <a:buFont typeface="Arial" panose="020B0604020202020204" pitchFamily="34" charset="0"/>
              <a:buChar char="•"/>
            </a:pPr>
            <a:r>
              <a:rPr lang="en-US" dirty="0" err="1">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rPr>
              <a:t>RoadSafety</a:t>
            </a:r>
            <a:r>
              <a:rPr lang="en-US"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rPr>
              <a:t> BC – </a:t>
            </a:r>
            <a:r>
              <a:rPr lang="en-US"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driver’s medical examination</a:t>
            </a:r>
            <a:endParaRPr lang="en-US"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114300" indent="0">
              <a:buClrTx/>
              <a:buNone/>
            </a:pPr>
            <a:endParaRPr lang="en-US"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a:buClrTx/>
              <a:buFont typeface="Arial" panose="020B0604020202020204" pitchFamily="34" charset="0"/>
              <a:buChar char="•"/>
            </a:pPr>
            <a:r>
              <a:rPr lang="en-US" dirty="0">
                <a:solidFill>
                  <a:srgbClr val="002060"/>
                </a:solidFill>
                <a:latin typeface="Open Sans SemiBold" panose="020B0706030804020204" pitchFamily="34" charset="0"/>
                <a:ea typeface="Open Sans SemiBold" panose="020B0706030804020204" pitchFamily="34" charset="0"/>
                <a:cs typeface="Open Sans SemiBold" panose="020B0706030804020204" pitchFamily="34" charset="0"/>
              </a:rPr>
              <a:t>Wheelchair Accessible vehicles – discuss whether one is needed for wheelchair users and their families. </a:t>
            </a:r>
          </a:p>
        </p:txBody>
      </p:sp>
    </p:spTree>
    <p:extLst>
      <p:ext uri="{BB962C8B-B14F-4D97-AF65-F5344CB8AC3E}">
        <p14:creationId xmlns:p14="http://schemas.microsoft.com/office/powerpoint/2010/main" val="2972857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603" y="96343"/>
            <a:ext cx="8571300" cy="942000"/>
          </a:xfrm>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Ages 16 +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Box 3">
            <a:extLst>
              <a:ext uri="{FF2B5EF4-FFF2-40B4-BE49-F238E27FC236}">
                <a16:creationId xmlns:a16="http://schemas.microsoft.com/office/drawing/2014/main" id="{09741CBF-AEA4-7AF5-B6F4-5873D0CB96E2}"/>
              </a:ext>
            </a:extLst>
          </p:cNvPr>
          <p:cNvSpPr txBox="1"/>
          <p:nvPr/>
        </p:nvSpPr>
        <p:spPr>
          <a:xfrm>
            <a:off x="435934" y="897438"/>
            <a:ext cx="7304568" cy="3416320"/>
          </a:xfrm>
          <a:prstGeom prst="rect">
            <a:avLst/>
          </a:prstGeom>
          <a:noFill/>
        </p:spPr>
        <p:txBody>
          <a:bodyPr wrap="square">
            <a:spAutoFit/>
          </a:bodyPr>
          <a:lstStyle/>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Does the student have a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BC Services Identity Picture card</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t>
            </a:r>
          </a:p>
          <a:p>
            <a:pPr lvl="7"/>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Does the student have a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Social Insurance Number</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(SIN)?</a:t>
            </a:r>
          </a:p>
          <a:p>
            <a:pPr marL="285750" lvl="7" indent="-285750">
              <a:buFont typeface="Arial" panose="020B0604020202020204" pitchFamily="34" charset="0"/>
              <a:buChar char="•"/>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Does the student have in their own name a bank account or a joint bank account?  You will need this for employment and for applying for Persons with a Disability assistance. </a:t>
            </a:r>
          </a:p>
          <a:p>
            <a:pPr lvl="7"/>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Consider doing a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PATH or MAPS</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or another type of mapping of goals and dreams for the future; such making the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My Booklet </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lvl="7"/>
            <a:endParaRPr lang="en-US" dirty="0">
              <a:solidFill>
                <a:schemeClr val="bg2">
                  <a:lumMod val="50000"/>
                </a:schemeClr>
              </a:solidFill>
              <a:latin typeface="Open Sans" panose="020B0604020202020204" charset="0"/>
              <a:ea typeface="Open Sans" panose="020B0604020202020204" charset="0"/>
              <a:cs typeface="Open Sans" panose="020B0604020202020204" charset="0"/>
            </a:endParaRPr>
          </a:p>
          <a:p>
            <a:pPr lvl="7"/>
            <a:endParaRPr lang="en-US" dirty="0">
              <a:solidFill>
                <a:schemeClr val="bg2">
                  <a:lumMod val="50000"/>
                </a:schemeClr>
              </a:solidFill>
              <a:latin typeface="Open Sans" panose="020B0604020202020204" charset="0"/>
              <a:ea typeface="Open Sans" panose="020B0604020202020204" charset="0"/>
              <a:cs typeface="Open Sans" panose="020B0604020202020204" charset="0"/>
            </a:endParaRPr>
          </a:p>
        </p:txBody>
      </p:sp>
    </p:spTree>
    <p:extLst>
      <p:ext uri="{BB962C8B-B14F-4D97-AF65-F5344CB8AC3E}">
        <p14:creationId xmlns:p14="http://schemas.microsoft.com/office/powerpoint/2010/main" val="1275482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FC72A-1D00-8151-95AF-4A620F77C976}"/>
              </a:ext>
            </a:extLst>
          </p:cNvPr>
          <p:cNvSpPr>
            <a:spLocks noGrp="1"/>
          </p:cNvSpPr>
          <p:nvPr>
            <p:ph type="title"/>
          </p:nvPr>
        </p:nvSpPr>
        <p:spPr>
          <a:xfrm>
            <a:off x="120313" y="330377"/>
            <a:ext cx="8571300" cy="942000"/>
          </a:xfrm>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Age 16+</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Box 3">
            <a:extLst>
              <a:ext uri="{FF2B5EF4-FFF2-40B4-BE49-F238E27FC236}">
                <a16:creationId xmlns:a16="http://schemas.microsoft.com/office/drawing/2014/main" id="{D9620AB3-EDD0-8CAD-93C5-30AA14C9B419}"/>
              </a:ext>
            </a:extLst>
          </p:cNvPr>
          <p:cNvSpPr txBox="1"/>
          <p:nvPr/>
        </p:nvSpPr>
        <p:spPr>
          <a:xfrm>
            <a:off x="205374" y="1129479"/>
            <a:ext cx="7194886" cy="3139321"/>
          </a:xfrm>
          <a:prstGeom prst="rect">
            <a:avLst/>
          </a:prstGeom>
          <a:noFill/>
        </p:spPr>
        <p:txBody>
          <a:bodyPr wrap="square">
            <a:spAutoFit/>
          </a:bodyPr>
          <a:lstStyle/>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Has your student and the school team discussed what school completion path your student will be completing?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Dogwood</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or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Evergreen</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certificate)</a:t>
            </a:r>
          </a:p>
          <a:p>
            <a:pPr lvl="7"/>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Submit the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5"/>
              </a:rPr>
              <a:t>Community Living BC Application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for the eligible student. The family or the Child and Youth with Support Needs Social Worker can do this by submitting the required paperwork (psycho-educational assessment and CLBC assessor form) from 16 years old onwards. </a:t>
            </a:r>
          </a:p>
          <a:p>
            <a:pPr marL="0" lvl="7"/>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Attend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6"/>
              </a:rPr>
              <a:t>CLBC Welcome Workshops</a:t>
            </a: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55657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603" y="96343"/>
            <a:ext cx="8571300" cy="942000"/>
          </a:xfrm>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Ages 17-18 +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8" name="TextBox 7">
            <a:extLst>
              <a:ext uri="{FF2B5EF4-FFF2-40B4-BE49-F238E27FC236}">
                <a16:creationId xmlns:a16="http://schemas.microsoft.com/office/drawing/2014/main" id="{A3AAD290-064F-CB79-D64A-98D4FC5A8DED}"/>
              </a:ext>
            </a:extLst>
          </p:cNvPr>
          <p:cNvSpPr txBox="1"/>
          <p:nvPr/>
        </p:nvSpPr>
        <p:spPr>
          <a:xfrm>
            <a:off x="281097" y="896183"/>
            <a:ext cx="7187609" cy="4247317"/>
          </a:xfrm>
          <a:prstGeom prst="rect">
            <a:avLst/>
          </a:prstGeom>
          <a:noFill/>
        </p:spPr>
        <p:txBody>
          <a:bodyPr wrap="square">
            <a:spAutoFit/>
          </a:bodyPr>
          <a:lstStyle/>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eligible, apply for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Persons with a Disability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assistance or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BCANDS</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from 17.5 years old onwards.</a:t>
            </a:r>
          </a:p>
          <a:p>
            <a:pPr marL="0" lvl="7"/>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your student is CLBC eligible, complete the CLBC Guide to Support Allocation interview  with he CLBC facilitator by the October </a:t>
            </a:r>
            <a:r>
              <a:rPr lang="en-US" b="1"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before</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their 19</a:t>
            </a:r>
            <a:r>
              <a:rPr lang="en-US" baseline="300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th</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 birthday (or even earlier to be safe). </a:t>
            </a:r>
          </a:p>
          <a:p>
            <a:pPr marL="0" lvl="7"/>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Will your student be returning for a 12+ school year if available; or apply for Post-Secondary Education Programs and scholarships if in last year of school</a:t>
            </a:r>
          </a:p>
          <a:p>
            <a:pPr marL="0" lvl="7"/>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Discuss graduation activities with student and if any supports a required for participation</a:t>
            </a:r>
          </a:p>
          <a:p>
            <a:pPr marL="285750" lvl="7" indent="-285750">
              <a:buFont typeface="Arial" panose="020B0604020202020204" pitchFamily="34" charset="0"/>
              <a:buChar char="•"/>
            </a:pPr>
            <a:endParaRPr lang="en-US" dirty="0">
              <a:solidFill>
                <a:schemeClr val="bg2">
                  <a:lumMod val="50000"/>
                </a:schemeClr>
              </a:solidFill>
              <a:latin typeface="Open Sans" panose="020B0604020202020204" charset="0"/>
              <a:ea typeface="Open Sans" panose="020B0604020202020204" charset="0"/>
              <a:cs typeface="Open Sans" panose="020B0604020202020204" charset="0"/>
            </a:endParaRPr>
          </a:p>
        </p:txBody>
      </p:sp>
    </p:spTree>
    <p:extLst>
      <p:ext uri="{BB962C8B-B14F-4D97-AF65-F5344CB8AC3E}">
        <p14:creationId xmlns:p14="http://schemas.microsoft.com/office/powerpoint/2010/main" val="2695317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24C4-C20A-154B-1837-692C3BDE6316}"/>
              </a:ext>
            </a:extLst>
          </p:cNvPr>
          <p:cNvSpPr>
            <a:spLocks noGrp="1"/>
          </p:cNvSpPr>
          <p:nvPr>
            <p:ph type="title"/>
          </p:nvPr>
        </p:nvSpPr>
        <p:spPr>
          <a:xfrm>
            <a:off x="286350" y="261907"/>
            <a:ext cx="8571300" cy="942000"/>
          </a:xfrm>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Ages 17-18 +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Box 3">
            <a:extLst>
              <a:ext uri="{FF2B5EF4-FFF2-40B4-BE49-F238E27FC236}">
                <a16:creationId xmlns:a16="http://schemas.microsoft.com/office/drawing/2014/main" id="{BCAAE673-D729-FBE9-703B-F47A83B0F59B}"/>
              </a:ext>
            </a:extLst>
          </p:cNvPr>
          <p:cNvSpPr txBox="1"/>
          <p:nvPr/>
        </p:nvSpPr>
        <p:spPr>
          <a:xfrm>
            <a:off x="138222" y="1456131"/>
            <a:ext cx="7262037" cy="3693319"/>
          </a:xfrm>
          <a:prstGeom prst="rect">
            <a:avLst/>
          </a:prstGeom>
          <a:noFill/>
        </p:spPr>
        <p:txBody>
          <a:bodyPr wrap="square">
            <a:spAutoFit/>
          </a:bodyPr>
          <a:lstStyle/>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Review with student whether they need any special equipment that can be funded by childhood charities/donors </a:t>
            </a:r>
          </a:p>
          <a:p>
            <a:pPr marL="285750" lvl="7" indent="-285750">
              <a:buFont typeface="Arial" panose="020B0604020202020204" pitchFamily="34" charset="0"/>
              <a:buChar char="•"/>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Ensure your student’s health team are making referrals to adult specialist if needed. Arrange cross-training between pediatric and adult health teams if required. </a:t>
            </a:r>
          </a:p>
          <a:p>
            <a:pPr marL="285750" lvl="7" indent="-285750">
              <a:buFont typeface="Arial" panose="020B0604020202020204" pitchFamily="34" charset="0"/>
              <a:buChar char="•"/>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Consider whether a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Representation Agreement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or another form of legal representation is needed. If the child has complex medical needs and significant cognitive impairment, they may require a committee-ship which is a process with a lawyer. </a:t>
            </a:r>
          </a:p>
          <a:p>
            <a:pPr marL="285750" lvl="7" indent="-285750">
              <a:buFont typeface="Arial" panose="020B0604020202020204" pitchFamily="34" charset="0"/>
              <a:buChar char="•"/>
            </a:pPr>
            <a:endParaRPr lang="en-US" dirty="0">
              <a:solidFill>
                <a:schemeClr val="bg2">
                  <a:lumMod val="50000"/>
                </a:schemeClr>
              </a:solidFill>
              <a:latin typeface="Open Sans" panose="020B0604020202020204" charset="0"/>
              <a:ea typeface="Open Sans" panose="020B0604020202020204" charset="0"/>
              <a:cs typeface="Open Sans" panose="020B0604020202020204" charset="0"/>
            </a:endParaRPr>
          </a:p>
        </p:txBody>
      </p:sp>
    </p:spTree>
    <p:extLst>
      <p:ext uri="{BB962C8B-B14F-4D97-AF65-F5344CB8AC3E}">
        <p14:creationId xmlns:p14="http://schemas.microsoft.com/office/powerpoint/2010/main" val="423987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603" y="96343"/>
            <a:ext cx="8571300" cy="942000"/>
          </a:xfrm>
        </p:spPr>
        <p:txBody>
          <a:bodyPr/>
          <a:lstStyle/>
          <a:p>
            <a:r>
              <a:rPr lang="en-US" dirty="0">
                <a:latin typeface="Open Sans SemiBold" panose="020B0706030804020204" pitchFamily="34" charset="0"/>
                <a:ea typeface="Open Sans SemiBold" panose="020B0706030804020204" pitchFamily="34" charset="0"/>
                <a:cs typeface="Open Sans SemiBold" panose="020B0706030804020204" pitchFamily="34" charset="0"/>
              </a:rPr>
              <a:t>Ages 19 +</a:t>
            </a:r>
            <a:endParaRPr lang="en-CA"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4" name="TextBox 3">
            <a:extLst>
              <a:ext uri="{FF2B5EF4-FFF2-40B4-BE49-F238E27FC236}">
                <a16:creationId xmlns:a16="http://schemas.microsoft.com/office/drawing/2014/main" id="{ADF6A35C-4005-ADA3-F941-D2225715AC50}"/>
              </a:ext>
            </a:extLst>
          </p:cNvPr>
          <p:cNvSpPr txBox="1"/>
          <p:nvPr/>
        </p:nvSpPr>
        <p:spPr>
          <a:xfrm>
            <a:off x="291603" y="1562733"/>
            <a:ext cx="6885374" cy="1754326"/>
          </a:xfrm>
          <a:prstGeom prst="rect">
            <a:avLst/>
          </a:prstGeom>
          <a:noFill/>
        </p:spPr>
        <p:txBody>
          <a:bodyPr wrap="square">
            <a:spAutoFit/>
          </a:bodyPr>
          <a:lstStyle/>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If the youth needs it, sign the Representation Agreement when the youth turns 19 years old; or ensure other representation has been set-up. </a:t>
            </a:r>
          </a:p>
          <a:p>
            <a:pPr marL="285750" lvl="7" indent="-285750">
              <a:buFont typeface="Arial" panose="020B0604020202020204" pitchFamily="34" charset="0"/>
              <a:buChar char="•"/>
            </a:pPr>
            <a:endPar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285750" lvl="7" indent="-285750">
              <a:buFont typeface="Arial" panose="020B0604020202020204" pitchFamily="34" charset="0"/>
              <a:buChar char="•"/>
            </a:pP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Consider future housing needs: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3"/>
              </a:rPr>
              <a:t>BC Housing application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or discuss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hlinkClick r:id="rId4"/>
              </a:rPr>
              <a:t>CLBC funded </a:t>
            </a:r>
            <a:r>
              <a:rPr lang="en-US"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housing with CLBC Facilitator </a:t>
            </a:r>
          </a:p>
        </p:txBody>
      </p:sp>
    </p:spTree>
    <p:extLst>
      <p:ext uri="{BB962C8B-B14F-4D97-AF65-F5344CB8AC3E}">
        <p14:creationId xmlns:p14="http://schemas.microsoft.com/office/powerpoint/2010/main" val="3208091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title"/>
          </p:nvPr>
        </p:nvSpPr>
        <p:spPr>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dirty="0">
                <a:latin typeface="Open Sans SemiBold" panose="020B0706030804020204" pitchFamily="34" charset="0"/>
                <a:ea typeface="Open Sans SemiBold" panose="020B0706030804020204" pitchFamily="34" charset="0"/>
                <a:cs typeface="Open Sans SemiBold" panose="020B0706030804020204" pitchFamily="34" charset="0"/>
              </a:rPr>
              <a:t>Island Health Community Health Services</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41" name="Google Shape;241;p39"/>
          <p:cNvSpPr txBox="1">
            <a:spLocks noGrp="1"/>
          </p:cNvSpPr>
          <p:nvPr>
            <p:ph type="subTitle" idx="1"/>
          </p:nvPr>
        </p:nvSpPr>
        <p:spPr>
          <a:xfrm>
            <a:off x="494100" y="2868725"/>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lang="en-US" dirty="0">
              <a:latin typeface="Open Sans SemiBold" panose="020B0706030804020204" pitchFamily="34" charset="0"/>
              <a:ea typeface="Open Sans SemiBold" panose="020B0706030804020204" pitchFamily="34" charset="0"/>
              <a:cs typeface="Open Sans SemiBold" panose="020B0706030804020204" pitchFamily="34" charset="0"/>
            </a:endParaRPr>
          </a:p>
          <a:p>
            <a:pPr marL="0" lvl="0" indent="0"/>
            <a:r>
              <a:rPr lang="en-US" dirty="0">
                <a:latin typeface="Open Sans SemiBold" panose="020B0706030804020204" pitchFamily="34" charset="0"/>
                <a:ea typeface="Open Sans SemiBold" panose="020B0706030804020204" pitchFamily="34" charset="0"/>
                <a:cs typeface="Open Sans SemiBold" panose="020B0706030804020204" pitchFamily="34" charset="0"/>
                <a:hlinkClick r:id="rId3"/>
              </a:rPr>
              <a:t>Accessing Community Health Services | Island Health</a:t>
            </a:r>
            <a:endParaRPr dirty="0">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5" name="Text Placeholder 4"/>
          <p:cNvSpPr txBox="1">
            <a:spLocks noGrp="1"/>
          </p:cNvSpPr>
          <p:nvPr>
            <p:ph type="body" idx="2"/>
          </p:nvPr>
        </p:nvSpPr>
        <p:spPr>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0" indent="0">
              <a:spcAft>
                <a:spcPts val="1200"/>
              </a:spcAft>
              <a:buNone/>
            </a:pPr>
            <a:r>
              <a:rPr lang="en-US" dirty="0">
                <a:solidFill>
                  <a:schemeClr val="bg2">
                    <a:lumMod val="50000"/>
                  </a:schemeClr>
                </a:solidFill>
              </a:rPr>
              <a:t> </a:t>
            </a:r>
          </a:p>
          <a:p>
            <a:pPr marL="285750" indent="-285750">
              <a:spcAft>
                <a:spcPts val="1200"/>
              </a:spcAft>
            </a:pPr>
            <a:endParaRPr lang="en-US" dirty="0">
              <a:solidFill>
                <a:schemeClr val="bg2">
                  <a:lumMod val="50000"/>
                </a:schemeClr>
              </a:solidFill>
            </a:endParaRPr>
          </a:p>
        </p:txBody>
      </p:sp>
      <p:sp>
        <p:nvSpPr>
          <p:cNvPr id="6" name="Text Placeholder 4"/>
          <p:cNvSpPr txBox="1">
            <a:spLocks/>
          </p:cNvSpPr>
          <p:nvPr/>
        </p:nvSpPr>
        <p:spPr>
          <a:xfrm>
            <a:off x="4897616" y="723900"/>
            <a:ext cx="3838575" cy="3695700"/>
          </a:xfrm>
          <a:prstGeom prst="rect">
            <a:avLst/>
          </a:prstGeom>
          <a:solidFill>
            <a:schemeClr val="lt1"/>
          </a:solid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RPr/>
            </a:defPPr>
            <a:lvl1pPr marL="457200" marR="0" lvl="0" indent="-342900" algn="l" rtl="0">
              <a:lnSpc>
                <a:spcPct val="115000"/>
              </a:lnSpc>
              <a:spcBef>
                <a:spcPts val="0"/>
              </a:spcBef>
              <a:spcAft>
                <a:spcPts val="0"/>
              </a:spcAft>
              <a:buClr>
                <a:schemeClr val="lt1"/>
              </a:buClr>
              <a:buSzPts val="1800"/>
              <a:buFont typeface="Open Sans"/>
              <a:buChar char="●"/>
              <a:defRPr sz="1800" b="0" i="0" u="none" strike="noStrike" cap="none">
                <a:solidFill>
                  <a:schemeClr val="lt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lt1"/>
              </a:buClr>
              <a:buSzPts val="1400"/>
              <a:buFont typeface="Open Sans"/>
              <a:buChar char="■"/>
              <a:defRPr sz="1400" b="0" i="0" u="none" strike="noStrike" cap="none">
                <a:solidFill>
                  <a:schemeClr val="lt1"/>
                </a:solidFill>
                <a:latin typeface="Open Sans"/>
                <a:ea typeface="Open Sans"/>
                <a:cs typeface="Open Sans"/>
                <a:sym typeface="Open Sans"/>
              </a:defRPr>
            </a:lvl9pPr>
          </a:lstStyle>
          <a:p>
            <a:pPr marL="285750" indent="-285750">
              <a:spcAft>
                <a:spcPts val="1200"/>
              </a:spcAft>
              <a:buClrTx/>
            </a:pPr>
            <a:r>
              <a:rPr lang="en-US" sz="2100" dirty="0">
                <a:solidFill>
                  <a:schemeClr val="bg2">
                    <a:lumMod val="50000"/>
                  </a:schemeClr>
                </a:solidFill>
                <a:latin typeface="Open Sans SemiBold" panose="020B0706030804020204" pitchFamily="34" charset="0"/>
                <a:ea typeface="Open Sans SemiBold" panose="020B0706030804020204" pitchFamily="34" charset="0"/>
                <a:cs typeface="Open Sans SemiBold" panose="020B0706030804020204" pitchFamily="34" charset="0"/>
              </a:rPr>
              <a:t>Call 250-388-2273 to request services for close-to-19 or 19+ students (for safety and functional independence at home; not ongoing therapy) </a:t>
            </a:r>
          </a:p>
        </p:txBody>
      </p:sp>
    </p:spTree>
    <p:extLst>
      <p:ext uri="{BB962C8B-B14F-4D97-AF65-F5344CB8AC3E}">
        <p14:creationId xmlns:p14="http://schemas.microsoft.com/office/powerpoint/2010/main" val="3171643857"/>
      </p:ext>
    </p:extLst>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649</TotalTime>
  <Words>4766</Words>
  <Application>Microsoft Office PowerPoint</Application>
  <PresentationFormat>On-screen Show (16:9)</PresentationFormat>
  <Paragraphs>479</Paragraphs>
  <Slides>39</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Wingdings 3</vt:lpstr>
      <vt:lpstr>Open Sans SemiBold</vt:lpstr>
      <vt:lpstr>Open Sans</vt:lpstr>
      <vt:lpstr>Arial</vt:lpstr>
      <vt:lpstr>Trebuchet MS</vt:lpstr>
      <vt:lpstr>Facet</vt:lpstr>
      <vt:lpstr>Planning For Adulthood  For Students in BC</vt:lpstr>
      <vt:lpstr>Ages 11-15 Years Old +  </vt:lpstr>
      <vt:lpstr>Ages 11-15 Years Old + </vt:lpstr>
      <vt:lpstr>Ages 16 + </vt:lpstr>
      <vt:lpstr>Age 16+</vt:lpstr>
      <vt:lpstr>Ages 17-18 + </vt:lpstr>
      <vt:lpstr>Ages 17-18 + </vt:lpstr>
      <vt:lpstr>Ages 19 +</vt:lpstr>
      <vt:lpstr>Island Health Community Health Services</vt:lpstr>
      <vt:lpstr>Island Health Community Health Services</vt:lpstr>
      <vt:lpstr>Community Health Services: In Your Regional Health Authority</vt:lpstr>
      <vt:lpstr>Community Health Services</vt:lpstr>
      <vt:lpstr>Advocacy and Family Support </vt:lpstr>
      <vt:lpstr>Child and Youth Services MCFD in BC</vt:lpstr>
      <vt:lpstr>At Home Program</vt:lpstr>
      <vt:lpstr>Autism Funding </vt:lpstr>
      <vt:lpstr>Community Living British Columbia (CLBC)</vt:lpstr>
      <vt:lpstr>CLBC</vt:lpstr>
      <vt:lpstr>CLBC Complaints Resolution Process</vt:lpstr>
      <vt:lpstr>Secondary Education in BC</vt:lpstr>
      <vt:lpstr>Post-Secondary  Education</vt:lpstr>
      <vt:lpstr>Post-Secondary Education Supports</vt:lpstr>
      <vt:lpstr>Education Funding</vt:lpstr>
      <vt:lpstr>Supported Employment</vt:lpstr>
      <vt:lpstr>Supported Employment</vt:lpstr>
      <vt:lpstr>Housing Supports </vt:lpstr>
      <vt:lpstr>  Indigenous Supports </vt:lpstr>
      <vt:lpstr>Mental Health Services </vt:lpstr>
      <vt:lpstr>Developmental Disability Mental Health Team (DDMHT)</vt:lpstr>
      <vt:lpstr>Persons with  Disabilities (PWD)</vt:lpstr>
      <vt:lpstr>Recreation Opportunities and Passes in Greater Victoria</vt:lpstr>
      <vt:lpstr>Recreation Opportunities and Passes Across BC</vt:lpstr>
      <vt:lpstr>Representation</vt:lpstr>
      <vt:lpstr>Tax Credits</vt:lpstr>
      <vt:lpstr> Savings Plans</vt:lpstr>
      <vt:lpstr>Technology Supports in BC</vt:lpstr>
      <vt:lpstr>Timeline Templates</vt:lpstr>
      <vt:lpstr>Transportation</vt:lpstr>
      <vt:lpstr>Transportation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to Adulthood</dc:title>
  <dc:creator>Ishikawa, Tammy</dc:creator>
  <cp:lastModifiedBy>Ishikawa, Tammy [ISLH]</cp:lastModifiedBy>
  <cp:revision>132</cp:revision>
  <dcterms:modified xsi:type="dcterms:W3CDTF">2024-07-10T22:31:07Z</dcterms:modified>
</cp:coreProperties>
</file>